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59" r:id="rId2"/>
  </p:sldMasterIdLst>
  <p:notesMasterIdLst>
    <p:notesMasterId r:id="rId17"/>
  </p:notesMasterIdLst>
  <p:sldIdLst>
    <p:sldId id="257" r:id="rId3"/>
    <p:sldId id="273" r:id="rId4"/>
    <p:sldId id="259" r:id="rId5"/>
    <p:sldId id="262" r:id="rId6"/>
    <p:sldId id="263" r:id="rId7"/>
    <p:sldId id="260" r:id="rId8"/>
    <p:sldId id="281" r:id="rId9"/>
    <p:sldId id="271" r:id="rId10"/>
    <p:sldId id="264" r:id="rId11"/>
    <p:sldId id="266" r:id="rId12"/>
    <p:sldId id="277" r:id="rId13"/>
    <p:sldId id="272" r:id="rId14"/>
    <p:sldId id="267" r:id="rId15"/>
    <p:sldId id="268" r:id="rId16"/>
  </p:sldIdLst>
  <p:sldSz cx="9144000" cy="5143500" type="screen16x9"/>
  <p:notesSz cx="6858000" cy="9144000"/>
  <p:embeddedFontLst>
    <p:embeddedFont>
      <p:font typeface="Montserrat" pitchFamily="2" charset="77"/>
      <p:regular r:id="rId18"/>
      <p:bold r:id="rId19"/>
      <p:italic r:id="rId20"/>
      <p:boldItalic r:id="rId21"/>
    </p:embeddedFont>
    <p:embeddedFont>
      <p:font typeface="Montserrat ExtraBold" panose="020F0502020204030204" pitchFamily="34" charset="0"/>
      <p:bold r:id="rId22"/>
      <p:italic r:id="rId23"/>
      <p:boldItalic r:id="rId24"/>
    </p:embeddedFont>
    <p:embeddedFont>
      <p:font typeface="Montserrat Light" panose="020F0302020204030204" pitchFamily="34" charset="0"/>
      <p:regular r:id="rId25"/>
      <p:italic r:id="rId26"/>
    </p:embeddedFont>
    <p:embeddedFont>
      <p:font typeface="Montserrat SemiBold" panose="020F0502020204030204" pitchFamily="34" charset="0"/>
      <p:regular r:id="rId27"/>
      <p:bold r:id="rId28"/>
      <p:italic r:id="rId29"/>
      <p:boldItalic r:id="rId30"/>
    </p:embeddedFont>
    <p:embeddedFont>
      <p:font typeface="Poppins" pitchFamily="2" charset="77"/>
      <p:regular r:id="rId31"/>
      <p:bold r:id="rId32"/>
      <p:italic r:id="rId33"/>
      <p:boldItalic r:id="rId34"/>
    </p:embeddedFont>
    <p:embeddedFont>
      <p:font typeface="Poppins Light" panose="020B0604020202020204" pitchFamily="34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4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hTeLr3zTUAf9nsGw7iT4gwoZZRl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B56"/>
    <a:srgbClr val="73A43C"/>
    <a:srgbClr val="0594C7"/>
    <a:srgbClr val="035E7E"/>
    <a:srgbClr val="567B2D"/>
    <a:srgbClr val="0E9800"/>
    <a:srgbClr val="C7A9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/>
    <p:restoredTop sz="94796"/>
  </p:normalViewPr>
  <p:slideViewPr>
    <p:cSldViewPr snapToGrid="0">
      <p:cViewPr varScale="1">
        <p:scale>
          <a:sx n="179" d="100"/>
          <a:sy n="179" d="100"/>
        </p:scale>
        <p:origin x="920" y="176"/>
      </p:cViewPr>
      <p:guideLst>
        <p:guide orient="horz" pos="245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customschemas.google.com/relationships/presentationmetadata" Target="meta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46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9" name="Google Shape;20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7144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4118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1" name="Google Shape;23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" name="Google Shape;1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43565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0844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17162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2" name="Google Shape;52;p2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" name="Google Shape;53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6" name="Google Shape;56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4" name="Google Shape;64;p2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5" name="Google Shape;65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3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5" name="Google Shape;75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3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9" name="Google Shape;79;p3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0" name="Google Shape;80;p3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4" name="Google Shape;84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" name="Google Shape;1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7" name="Google Shape;87;p3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8" name="Google Shape;88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www.facebook.com/ads/library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www.facebook.com/ads/library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magem em branco e azul&#10;&#10;Descrição gerada automaticamente com confiança média">
            <a:extLst>
              <a:ext uri="{FF2B5EF4-FFF2-40B4-BE49-F238E27FC236}">
                <a16:creationId xmlns:a16="http://schemas.microsoft.com/office/drawing/2014/main" id="{293CCF8A-20EC-71F1-B2A4-9046C4EC6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7" name="Google Shape;107;p2"/>
          <p:cNvSpPr txBox="1"/>
          <p:nvPr/>
        </p:nvSpPr>
        <p:spPr>
          <a:xfrm>
            <a:off x="3786301" y="1381431"/>
            <a:ext cx="3366567" cy="1825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1. O que eu faço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lang="pt-BR" sz="1200" dirty="0">
              <a:solidFill>
                <a:schemeClr val="lt1"/>
              </a:solidFill>
              <a:latin typeface="Montserrat" pitchFamily="2" charset="0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200" dirty="0">
                <a:solidFill>
                  <a:schemeClr val="lt1"/>
                </a:solidFill>
                <a:latin typeface="Montserrat" pitchFamily="2" charset="0"/>
                <a:cs typeface="Poppins"/>
                <a:sym typeface="Poppins"/>
              </a:rPr>
              <a:t>2. A ligação vai durar em média [tempo da ligação]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lang="pt-BR" sz="1200" dirty="0">
              <a:solidFill>
                <a:schemeClr val="lt1"/>
              </a:solidFill>
              <a:latin typeface="Montserrat" pitchFamily="2" charset="0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200" dirty="0">
                <a:solidFill>
                  <a:schemeClr val="lt1"/>
                </a:solidFill>
                <a:latin typeface="Montserrat" pitchFamily="2" charset="0"/>
                <a:cs typeface="Poppins"/>
                <a:sym typeface="Poppins"/>
              </a:rPr>
              <a:t>3. Meu papel aqui é [objetivo do cliente]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lang="pt-BR" sz="1200" dirty="0">
              <a:solidFill>
                <a:schemeClr val="lt1"/>
              </a:solidFill>
              <a:latin typeface="Montserrat" pitchFamily="2" charset="0"/>
              <a:cs typeface="Poppins"/>
              <a:sym typeface="Poppins"/>
            </a:endParaRPr>
          </a:p>
          <a:p>
            <a:pPr>
              <a:buClr>
                <a:schemeClr val="dk1"/>
              </a:buClr>
              <a:buSzPts val="3600"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4. </a:t>
            </a:r>
            <a:r>
              <a:rPr lang="pt-BR" sz="1200" dirty="0">
                <a:solidFill>
                  <a:schemeClr val="lt1"/>
                </a:solidFill>
                <a:latin typeface="Montserrat" pitchFamily="2" charset="0"/>
                <a:cs typeface="Poppins"/>
                <a:sym typeface="Poppins"/>
              </a:rPr>
              <a:t>Eu não estou aqui para te vender algo que você não precisa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1200" b="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dirty="0"/>
          </a:p>
        </p:txBody>
      </p:sp>
      <p:sp>
        <p:nvSpPr>
          <p:cNvPr id="108" name="Google Shape;108;p2"/>
          <p:cNvSpPr txBox="1"/>
          <p:nvPr/>
        </p:nvSpPr>
        <p:spPr>
          <a:xfrm>
            <a:off x="3786301" y="774995"/>
            <a:ext cx="4706550" cy="633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300" b="1" i="0" u="none" strike="noStrike" cap="none" dirty="0">
                <a:solidFill>
                  <a:schemeClr val="lt1"/>
                </a:solidFill>
                <a:latin typeface="Montserrat Light" pitchFamily="2" charset="0"/>
                <a:ea typeface="Montserrat ExtraBold"/>
                <a:cs typeface="Montserrat ExtraBold"/>
                <a:sym typeface="Montserrat ExtraBold"/>
              </a:rPr>
              <a:t>Prazer, </a:t>
            </a:r>
            <a:r>
              <a:rPr lang="pt-BR" sz="3300" b="1" dirty="0">
                <a:solidFill>
                  <a:srgbClr val="73A43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[seu nome]</a:t>
            </a:r>
            <a:endParaRPr dirty="0">
              <a:solidFill>
                <a:srgbClr val="73A43C"/>
              </a:solidFill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4148282" y="3455907"/>
            <a:ext cx="2724150" cy="815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1" u="none" strike="noStrike" cap="none" dirty="0">
                <a:solidFill>
                  <a:schemeClr val="lt1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“Talento vence jogos, mas é o trabalho em equipe ganha campeonatos”.</a:t>
            </a:r>
            <a:endParaRPr dirty="0">
              <a:latin typeface="Montserrat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"/>
          <p:cNvSpPr txBox="1"/>
          <p:nvPr/>
        </p:nvSpPr>
        <p:spPr>
          <a:xfrm>
            <a:off x="4148282" y="4106894"/>
            <a:ext cx="1391728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1" u="none" strike="noStrike" cap="none" dirty="0">
                <a:solidFill>
                  <a:schemeClr val="lt1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- Michael Jordan</a:t>
            </a:r>
            <a:endParaRPr sz="1600" b="0" i="0" u="none" strike="noStrike" cap="none" dirty="0">
              <a:solidFill>
                <a:schemeClr val="lt1"/>
              </a:solidFill>
              <a:latin typeface="Montserrat" pitchFamily="2" charset="0"/>
              <a:ea typeface="Poppins"/>
              <a:cs typeface="Poppins"/>
              <a:sym typeface="Poppins"/>
            </a:endParaRPr>
          </a:p>
        </p:txBody>
      </p:sp>
      <p:cxnSp>
        <p:nvCxnSpPr>
          <p:cNvPr id="111" name="Google Shape;111;p2"/>
          <p:cNvCxnSpPr/>
          <p:nvPr/>
        </p:nvCxnSpPr>
        <p:spPr>
          <a:xfrm>
            <a:off x="3864968" y="3455907"/>
            <a:ext cx="0" cy="912597"/>
          </a:xfrm>
          <a:prstGeom prst="straightConnector1">
            <a:avLst/>
          </a:prstGeom>
          <a:noFill/>
          <a:ln w="9525" cap="flat" cmpd="sng">
            <a:solidFill>
              <a:srgbClr val="73A43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3" name="Google Shape;113;p2"/>
          <p:cNvSpPr txBox="1"/>
          <p:nvPr/>
        </p:nvSpPr>
        <p:spPr>
          <a:xfrm>
            <a:off x="5880042" y="4237699"/>
            <a:ext cx="1719711" cy="544734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Coloque aqui uma  frase que te representa.</a:t>
            </a:r>
            <a:endParaRPr sz="1000" b="0" i="0" u="none" strike="noStrike" cap="none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14" name="Google Shape;114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9104391">
            <a:off x="6216468" y="3554486"/>
            <a:ext cx="866186" cy="86619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"/>
          <p:cNvSpPr txBox="1"/>
          <p:nvPr/>
        </p:nvSpPr>
        <p:spPr>
          <a:xfrm>
            <a:off x="7260213" y="1408759"/>
            <a:ext cx="1706491" cy="2165178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Conte um pouco sobre suas experiências, expectativas profissionais e seu objetivo com a reunião: </a:t>
            </a: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</a:t>
            </a: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ntregar uma consultoria gratuita. </a:t>
            </a:r>
          </a:p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lang="pt-BR" sz="1000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Fale mais sobre como os anúncios podem [objetivo do cliente].</a:t>
            </a:r>
            <a:endParaRPr lang="pt-BR" sz="1000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16" name="Google Shape;11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9713777">
            <a:off x="6439339" y="1139722"/>
            <a:ext cx="866186" cy="86619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E3E12CBD-3C6A-1F35-59F6-F4D30496B088}"/>
              </a:ext>
            </a:extLst>
          </p:cNvPr>
          <p:cNvSpPr/>
          <p:nvPr/>
        </p:nvSpPr>
        <p:spPr>
          <a:xfrm>
            <a:off x="850948" y="993233"/>
            <a:ext cx="2541864" cy="3375271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Google Shape;113;p2">
            <a:extLst>
              <a:ext uri="{FF2B5EF4-FFF2-40B4-BE49-F238E27FC236}">
                <a16:creationId xmlns:a16="http://schemas.microsoft.com/office/drawing/2014/main" id="{3FFD606A-7E63-9B44-938A-BDEB4AA84ADB}"/>
              </a:ext>
            </a:extLst>
          </p:cNvPr>
          <p:cNvSpPr txBox="1"/>
          <p:nvPr/>
        </p:nvSpPr>
        <p:spPr>
          <a:xfrm>
            <a:off x="152257" y="121510"/>
            <a:ext cx="1561800" cy="724784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Coloque uma foto sua ou a logo da sua empresa.</a:t>
            </a:r>
            <a:endParaRPr sz="1000" b="0" i="0" u="none" strike="noStrike" cap="none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4" name="Google Shape;114;p2">
            <a:extLst>
              <a:ext uri="{FF2B5EF4-FFF2-40B4-BE49-F238E27FC236}">
                <a16:creationId xmlns:a16="http://schemas.microsoft.com/office/drawing/2014/main" id="{63D02AAF-3780-BC4C-A9A0-1443F9970BE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2308897">
            <a:off x="436449" y="720720"/>
            <a:ext cx="866186" cy="866191"/>
          </a:xfrm>
          <a:prstGeom prst="rect">
            <a:avLst/>
          </a:prstGeom>
          <a:noFill/>
          <a:ln>
            <a:noFill/>
          </a:ln>
        </p:spPr>
      </p:pic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magem em branco e azul&#10;&#10;Descrição gerada automaticamente com confiança baixa">
            <a:extLst>
              <a:ext uri="{FF2B5EF4-FFF2-40B4-BE49-F238E27FC236}">
                <a16:creationId xmlns:a16="http://schemas.microsoft.com/office/drawing/2014/main" id="{C274904C-39A2-A7BD-29E7-61ED3774B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166;p7">
            <a:extLst>
              <a:ext uri="{FF2B5EF4-FFF2-40B4-BE49-F238E27FC236}">
                <a16:creationId xmlns:a16="http://schemas.microsoft.com/office/drawing/2014/main" id="{DBB5EBEA-604C-E9D4-F005-45684397F138}"/>
              </a:ext>
            </a:extLst>
          </p:cNvPr>
          <p:cNvSpPr/>
          <p:nvPr/>
        </p:nvSpPr>
        <p:spPr>
          <a:xfrm>
            <a:off x="984111" y="772209"/>
            <a:ext cx="4439840" cy="240654"/>
          </a:xfrm>
          <a:prstGeom prst="rect">
            <a:avLst/>
          </a:prstGeom>
          <a:solidFill>
            <a:srgbClr val="003B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12;p11">
            <a:extLst>
              <a:ext uri="{FF2B5EF4-FFF2-40B4-BE49-F238E27FC236}">
                <a16:creationId xmlns:a16="http://schemas.microsoft.com/office/drawing/2014/main" id="{55D181F7-16B9-6A59-435E-28C090534A39}"/>
              </a:ext>
            </a:extLst>
          </p:cNvPr>
          <p:cNvSpPr txBox="1"/>
          <p:nvPr/>
        </p:nvSpPr>
        <p:spPr>
          <a:xfrm>
            <a:off x="1133338" y="471021"/>
            <a:ext cx="4196000" cy="60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400" b="1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PROPOSTA FINANCEIRA</a:t>
            </a:r>
            <a:endParaRPr dirty="0"/>
          </a:p>
        </p:txBody>
      </p:sp>
      <p:sp>
        <p:nvSpPr>
          <p:cNvPr id="6" name="Google Shape;214;p11">
            <a:extLst>
              <a:ext uri="{FF2B5EF4-FFF2-40B4-BE49-F238E27FC236}">
                <a16:creationId xmlns:a16="http://schemas.microsoft.com/office/drawing/2014/main" id="{E14E1B28-3D5B-C86D-273B-7EDE7318DBFE}"/>
              </a:ext>
            </a:extLst>
          </p:cNvPr>
          <p:cNvSpPr txBox="1"/>
          <p:nvPr/>
        </p:nvSpPr>
        <p:spPr>
          <a:xfrm>
            <a:off x="6408062" y="331347"/>
            <a:ext cx="2426989" cy="3785621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Coloque aqui sua proposta financeira de remuneração pelos serviços prestados e sugestão de investimento em anúncios online.</a:t>
            </a:r>
          </a:p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lang="pt-BR" sz="1000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O quanto você cobrará depende do seu nível atual e do quanto o cliente vai investir (eu sempre busco cobrar menos do que o cliente vai investir).</a:t>
            </a:r>
          </a:p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lang="pt-BR" sz="1000" b="0" i="0" u="none" strike="noStrike" cap="none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Um gestor COMPLETAMENTE iniciante cobra entre </a:t>
            </a:r>
            <a:r>
              <a:rPr lang="pt-BR" sz="1000" dirty="0" err="1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R</a:t>
            </a: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$ 300 e </a:t>
            </a:r>
            <a:r>
              <a:rPr lang="pt-BR" sz="1000" dirty="0" err="1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R</a:t>
            </a: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$ 500 reais por mês (mas você consegue atender 10-15 clientes).</a:t>
            </a:r>
            <a:b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b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Conforme ganhar experiência pule para a casa dos </a:t>
            </a:r>
            <a:r>
              <a:rPr lang="pt-BR" sz="1000" dirty="0" err="1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R</a:t>
            </a: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$ 750 e </a:t>
            </a:r>
            <a:r>
              <a:rPr lang="pt-BR" sz="1000" dirty="0" err="1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R</a:t>
            </a: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$ 1.000 por mês e vá evoluindo seu preço conforme ganha experiência. </a:t>
            </a:r>
          </a:p>
        </p:txBody>
      </p:sp>
      <p:pic>
        <p:nvPicPr>
          <p:cNvPr id="8" name="Google Shape;215;p11">
            <a:extLst>
              <a:ext uri="{FF2B5EF4-FFF2-40B4-BE49-F238E27FC236}">
                <a16:creationId xmlns:a16="http://schemas.microsoft.com/office/drawing/2014/main" id="{8E68A97A-AC2D-8644-6AEA-74D97FD0591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8143472">
            <a:off x="5529921" y="1286070"/>
            <a:ext cx="997996" cy="99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magem em branco e azul&#10;&#10;Descrição gerada automaticamente com confiança baixa">
            <a:extLst>
              <a:ext uri="{FF2B5EF4-FFF2-40B4-BE49-F238E27FC236}">
                <a16:creationId xmlns:a16="http://schemas.microsoft.com/office/drawing/2014/main" id="{C274904C-39A2-A7BD-29E7-61ED3774B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Google Shape;191;p9">
            <a:extLst>
              <a:ext uri="{FF2B5EF4-FFF2-40B4-BE49-F238E27FC236}">
                <a16:creationId xmlns:a16="http://schemas.microsoft.com/office/drawing/2014/main" id="{81599764-4D6C-DA41-AD4E-87196E94D67D}"/>
              </a:ext>
            </a:extLst>
          </p:cNvPr>
          <p:cNvSpPr txBox="1"/>
          <p:nvPr/>
        </p:nvSpPr>
        <p:spPr>
          <a:xfrm>
            <a:off x="933718" y="1637099"/>
            <a:ext cx="6074043" cy="134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4324"/>
              <a:buFont typeface="Arial"/>
              <a:buNone/>
            </a:pPr>
            <a:r>
              <a:rPr lang="pt-BR" b="0" i="0" u="none" strike="noStrike" cap="none" dirty="0">
                <a:solidFill>
                  <a:schemeClr val="lt1"/>
                </a:solidFill>
                <a:latin typeface="Montserrat Light" pitchFamily="2" charset="0"/>
                <a:ea typeface="Poppins Light"/>
                <a:cs typeface="Poppins Light"/>
                <a:sym typeface="Poppins Light"/>
              </a:rPr>
              <a:t>Recomendo uma verba de </a:t>
            </a:r>
            <a:r>
              <a:rPr lang="pt-BR" i="0" u="none" strike="noStrike" cap="none" dirty="0">
                <a:solidFill>
                  <a:schemeClr val="lt1"/>
                </a:solidFill>
                <a:latin typeface="Montserrat Light" pitchFamily="2" charset="0"/>
                <a:ea typeface="Poppins Light"/>
                <a:cs typeface="Poppins Light"/>
                <a:sym typeface="Poppins Light"/>
              </a:rPr>
              <a:t>R$ 1.000,00 reais mensais pagas diretamente para as fontes de tráfego pago.</a:t>
            </a: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4324"/>
              <a:buFont typeface="Arial"/>
              <a:buNone/>
            </a:pPr>
            <a:endParaRPr lang="pt-BR" dirty="0">
              <a:solidFill>
                <a:schemeClr val="lt1"/>
              </a:solidFill>
              <a:latin typeface="Montserrat Light" pitchFamily="2" charset="0"/>
              <a:ea typeface="Poppins"/>
              <a:cs typeface="Poppins Light"/>
              <a:sym typeface="Poppins Light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4324"/>
              <a:buFont typeface="Arial"/>
              <a:buNone/>
            </a:pPr>
            <a:r>
              <a:rPr lang="pt-BR" b="0" i="0" u="none" strike="noStrike" cap="none" dirty="0">
                <a:solidFill>
                  <a:schemeClr val="lt1"/>
                </a:solidFill>
                <a:latin typeface="Montserrat Light" pitchFamily="2" charset="0"/>
                <a:ea typeface="Poppins"/>
                <a:cs typeface="Poppins Light"/>
                <a:sym typeface="Poppins Light"/>
              </a:rPr>
              <a:t>Meus honorários para gerenciar e otimizar esse investimento em busca do maior número de resultados fica em </a:t>
            </a:r>
            <a:r>
              <a:rPr lang="pt-BR" b="0" i="0" u="none" strike="noStrike" cap="none" dirty="0" err="1">
                <a:solidFill>
                  <a:schemeClr val="lt1"/>
                </a:solidFill>
                <a:latin typeface="Montserrat Light" pitchFamily="2" charset="0"/>
                <a:ea typeface="Poppins"/>
                <a:cs typeface="Poppins Light"/>
                <a:sym typeface="Poppins Light"/>
              </a:rPr>
              <a:t>R</a:t>
            </a:r>
            <a:r>
              <a:rPr lang="pt-BR" b="0" i="0" u="none" strike="noStrike" cap="none" dirty="0">
                <a:solidFill>
                  <a:schemeClr val="lt1"/>
                </a:solidFill>
                <a:latin typeface="Montserrat Light" pitchFamily="2" charset="0"/>
                <a:ea typeface="Poppins"/>
                <a:cs typeface="Poppins Light"/>
                <a:sym typeface="Poppins Light"/>
              </a:rPr>
              <a:t>$ 750,00 por mês. </a:t>
            </a: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4324"/>
              <a:buFont typeface="Arial"/>
              <a:buNone/>
            </a:pPr>
            <a:endParaRPr lang="pt-BR" sz="1200" dirty="0">
              <a:solidFill>
                <a:schemeClr val="lt1"/>
              </a:solidFill>
              <a:latin typeface="Poppins Light"/>
              <a:ea typeface="Poppins"/>
              <a:cs typeface="Poppins Light"/>
              <a:sym typeface="Poppins Light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4324"/>
              <a:buFont typeface="Arial"/>
              <a:buNone/>
            </a:pPr>
            <a:endParaRPr sz="1200" b="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Retângulo Arredondado 1">
            <a:extLst>
              <a:ext uri="{FF2B5EF4-FFF2-40B4-BE49-F238E27FC236}">
                <a16:creationId xmlns:a16="http://schemas.microsoft.com/office/drawing/2014/main" id="{7D6B63B3-42A5-8741-82CC-8556DEB9043D}"/>
              </a:ext>
            </a:extLst>
          </p:cNvPr>
          <p:cNvSpPr/>
          <p:nvPr/>
        </p:nvSpPr>
        <p:spPr>
          <a:xfrm>
            <a:off x="933718" y="3603954"/>
            <a:ext cx="1687133" cy="555537"/>
          </a:xfrm>
          <a:prstGeom prst="roundRect">
            <a:avLst/>
          </a:prstGeom>
          <a:solidFill>
            <a:srgbClr val="003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Arredondado 8">
            <a:extLst>
              <a:ext uri="{FF2B5EF4-FFF2-40B4-BE49-F238E27FC236}">
                <a16:creationId xmlns:a16="http://schemas.microsoft.com/office/drawing/2014/main" id="{40D62CA9-E700-B640-94A3-C36BA278459A}"/>
              </a:ext>
            </a:extLst>
          </p:cNvPr>
          <p:cNvSpPr/>
          <p:nvPr/>
        </p:nvSpPr>
        <p:spPr>
          <a:xfrm>
            <a:off x="3653807" y="3603953"/>
            <a:ext cx="1687133" cy="555537"/>
          </a:xfrm>
          <a:prstGeom prst="roundRect">
            <a:avLst/>
          </a:prstGeom>
          <a:solidFill>
            <a:srgbClr val="003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Arredondado 9">
            <a:extLst>
              <a:ext uri="{FF2B5EF4-FFF2-40B4-BE49-F238E27FC236}">
                <a16:creationId xmlns:a16="http://schemas.microsoft.com/office/drawing/2014/main" id="{EA1E5810-2FA2-A549-970F-A9199A3908A9}"/>
              </a:ext>
            </a:extLst>
          </p:cNvPr>
          <p:cNvSpPr/>
          <p:nvPr/>
        </p:nvSpPr>
        <p:spPr>
          <a:xfrm>
            <a:off x="6225289" y="3603954"/>
            <a:ext cx="1687133" cy="555537"/>
          </a:xfrm>
          <a:prstGeom prst="roundRect">
            <a:avLst/>
          </a:prstGeom>
          <a:solidFill>
            <a:srgbClr val="059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Google Shape;212;p11">
            <a:extLst>
              <a:ext uri="{FF2B5EF4-FFF2-40B4-BE49-F238E27FC236}">
                <a16:creationId xmlns:a16="http://schemas.microsoft.com/office/drawing/2014/main" id="{A9BF24F2-B454-9941-9B6C-42302FD5178F}"/>
              </a:ext>
            </a:extLst>
          </p:cNvPr>
          <p:cNvSpPr txBox="1"/>
          <p:nvPr/>
        </p:nvSpPr>
        <p:spPr>
          <a:xfrm>
            <a:off x="7578436" y="0"/>
            <a:ext cx="1565564" cy="47102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000" b="1" i="0" u="none" strike="noStrike" cap="none" dirty="0">
                <a:solidFill>
                  <a:srgbClr val="035E7E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EXEMPLO</a:t>
            </a:r>
            <a:endParaRPr sz="2000" dirty="0">
              <a:solidFill>
                <a:srgbClr val="035E7E"/>
              </a:solidFill>
            </a:endParaRPr>
          </a:p>
        </p:txBody>
      </p:sp>
      <p:sp>
        <p:nvSpPr>
          <p:cNvPr id="12" name="Google Shape;191;p9">
            <a:extLst>
              <a:ext uri="{FF2B5EF4-FFF2-40B4-BE49-F238E27FC236}">
                <a16:creationId xmlns:a16="http://schemas.microsoft.com/office/drawing/2014/main" id="{3E047F6A-E052-B249-8F27-55E9A9EB01EE}"/>
              </a:ext>
            </a:extLst>
          </p:cNvPr>
          <p:cNvSpPr txBox="1"/>
          <p:nvPr/>
        </p:nvSpPr>
        <p:spPr>
          <a:xfrm>
            <a:off x="984111" y="3603954"/>
            <a:ext cx="1586345" cy="55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4324"/>
              <a:buFont typeface="Arial"/>
              <a:buNone/>
            </a:pPr>
            <a:r>
              <a:rPr lang="pt-BR" sz="2400" b="0" i="0" u="none" strike="noStrike" cap="none" dirty="0" err="1">
                <a:solidFill>
                  <a:schemeClr val="lt1"/>
                </a:solidFill>
                <a:latin typeface="Montserrat SemiBold" pitchFamily="2" charset="0"/>
                <a:ea typeface="Poppins Light"/>
                <a:cs typeface="Poppins Light"/>
                <a:sym typeface="Poppins Light"/>
              </a:rPr>
              <a:t>R</a:t>
            </a:r>
            <a:r>
              <a:rPr lang="pt-BR" sz="2400" b="0" i="0" u="none" strike="noStrike" cap="none" dirty="0">
                <a:solidFill>
                  <a:schemeClr val="lt1"/>
                </a:solidFill>
                <a:latin typeface="Montserrat SemiBold" pitchFamily="2" charset="0"/>
                <a:ea typeface="Poppins Light"/>
                <a:cs typeface="Poppins Light"/>
                <a:sym typeface="Poppins Light"/>
              </a:rPr>
              <a:t>$ 1.000</a:t>
            </a:r>
            <a:endParaRPr sz="2400" b="0" i="0" u="none" strike="noStrike" cap="none" dirty="0">
              <a:solidFill>
                <a:schemeClr val="lt1"/>
              </a:solidFill>
              <a:latin typeface="Montserrat SemiBold" pitchFamily="2" charset="0"/>
              <a:ea typeface="Poppins"/>
              <a:cs typeface="Poppins"/>
              <a:sym typeface="Poppins"/>
            </a:endParaRPr>
          </a:p>
        </p:txBody>
      </p:sp>
      <p:sp>
        <p:nvSpPr>
          <p:cNvPr id="13" name="Google Shape;191;p9">
            <a:extLst>
              <a:ext uri="{FF2B5EF4-FFF2-40B4-BE49-F238E27FC236}">
                <a16:creationId xmlns:a16="http://schemas.microsoft.com/office/drawing/2014/main" id="{A3482606-4CCB-0F44-BC0C-66D2CF8B33D1}"/>
              </a:ext>
            </a:extLst>
          </p:cNvPr>
          <p:cNvSpPr txBox="1"/>
          <p:nvPr/>
        </p:nvSpPr>
        <p:spPr>
          <a:xfrm>
            <a:off x="3653807" y="3603955"/>
            <a:ext cx="1726837" cy="55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4324"/>
              <a:buFont typeface="Arial"/>
              <a:buNone/>
            </a:pPr>
            <a:r>
              <a:rPr lang="pt-BR" sz="2400" b="0" i="0" u="none" strike="noStrike" cap="none" dirty="0" err="1">
                <a:solidFill>
                  <a:schemeClr val="lt1"/>
                </a:solidFill>
                <a:latin typeface="Montserrat SemiBold" pitchFamily="2" charset="0"/>
                <a:ea typeface="Poppins Light"/>
                <a:cs typeface="Poppins Light"/>
                <a:sym typeface="Poppins Light"/>
              </a:rPr>
              <a:t>R</a:t>
            </a:r>
            <a:r>
              <a:rPr lang="pt-BR" sz="2400" b="0" i="0" u="none" strike="noStrike" cap="none" dirty="0">
                <a:solidFill>
                  <a:schemeClr val="lt1"/>
                </a:solidFill>
                <a:latin typeface="Montserrat SemiBold" pitchFamily="2" charset="0"/>
                <a:ea typeface="Poppins Light"/>
                <a:cs typeface="Poppins Light"/>
                <a:sym typeface="Poppins Light"/>
              </a:rPr>
              <a:t>$ 750</a:t>
            </a:r>
            <a:endParaRPr sz="2400" b="0" i="0" u="none" strike="noStrike" cap="none" dirty="0">
              <a:solidFill>
                <a:schemeClr val="lt1"/>
              </a:solidFill>
              <a:latin typeface="Montserrat SemiBold" pitchFamily="2" charset="0"/>
              <a:ea typeface="Poppins"/>
              <a:cs typeface="Poppins"/>
              <a:sym typeface="Poppins"/>
            </a:endParaRPr>
          </a:p>
        </p:txBody>
      </p:sp>
      <p:sp>
        <p:nvSpPr>
          <p:cNvPr id="14" name="Google Shape;191;p9">
            <a:extLst>
              <a:ext uri="{FF2B5EF4-FFF2-40B4-BE49-F238E27FC236}">
                <a16:creationId xmlns:a16="http://schemas.microsoft.com/office/drawing/2014/main" id="{4A1AFF63-8E64-FA4F-878F-B1EF9642BD26}"/>
              </a:ext>
            </a:extLst>
          </p:cNvPr>
          <p:cNvSpPr txBox="1"/>
          <p:nvPr/>
        </p:nvSpPr>
        <p:spPr>
          <a:xfrm>
            <a:off x="6296033" y="3603955"/>
            <a:ext cx="1545646" cy="55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4324"/>
              <a:buFont typeface="Arial"/>
              <a:buNone/>
            </a:pPr>
            <a:r>
              <a:rPr lang="pt-BR" sz="2400" b="0" i="0" u="none" strike="noStrike" cap="none" dirty="0" err="1">
                <a:solidFill>
                  <a:schemeClr val="lt1"/>
                </a:solidFill>
                <a:latin typeface="Montserrat ExtraBold" pitchFamily="2" charset="0"/>
                <a:ea typeface="Poppins Light"/>
                <a:cs typeface="Poppins Light"/>
                <a:sym typeface="Poppins Light"/>
              </a:rPr>
              <a:t>R</a:t>
            </a:r>
            <a:r>
              <a:rPr lang="pt-BR" sz="2400" b="0" i="0" u="none" strike="noStrike" cap="none" dirty="0">
                <a:solidFill>
                  <a:schemeClr val="lt1"/>
                </a:solidFill>
                <a:latin typeface="Montserrat ExtraBold" pitchFamily="2" charset="0"/>
                <a:ea typeface="Poppins Light"/>
                <a:cs typeface="Poppins Light"/>
                <a:sym typeface="Poppins Light"/>
              </a:rPr>
              <a:t>$ 1.750</a:t>
            </a:r>
            <a:endParaRPr sz="2400" b="0" i="0" u="none" strike="noStrike" cap="none" dirty="0">
              <a:solidFill>
                <a:schemeClr val="lt1"/>
              </a:solidFill>
              <a:latin typeface="Montserrat ExtraBold" pitchFamily="2" charset="0"/>
              <a:ea typeface="Poppins"/>
              <a:cs typeface="Poppins"/>
              <a:sym typeface="Poppins"/>
            </a:endParaRPr>
          </a:p>
        </p:txBody>
      </p:sp>
      <p:sp>
        <p:nvSpPr>
          <p:cNvPr id="15" name="Google Shape;191;p9">
            <a:extLst>
              <a:ext uri="{FF2B5EF4-FFF2-40B4-BE49-F238E27FC236}">
                <a16:creationId xmlns:a16="http://schemas.microsoft.com/office/drawing/2014/main" id="{03A2DD73-19DB-E649-A14E-6093EDC8B7AB}"/>
              </a:ext>
            </a:extLst>
          </p:cNvPr>
          <p:cNvSpPr txBox="1"/>
          <p:nvPr/>
        </p:nvSpPr>
        <p:spPr>
          <a:xfrm>
            <a:off x="2759793" y="3476729"/>
            <a:ext cx="745407" cy="55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4324"/>
              <a:buFont typeface="Arial"/>
              <a:buNone/>
            </a:pPr>
            <a:r>
              <a:rPr lang="pt-BR" sz="4000" b="0" i="0" u="none" strike="noStrike" cap="none" dirty="0">
                <a:solidFill>
                  <a:schemeClr val="bg1"/>
                </a:solidFill>
                <a:latin typeface="Montserrat" pitchFamily="2" charset="0"/>
                <a:ea typeface="Poppins Light"/>
                <a:cs typeface="Poppins Light"/>
                <a:sym typeface="Poppins Light"/>
              </a:rPr>
              <a:t>+</a:t>
            </a:r>
            <a:endParaRPr sz="4000" b="0" i="0" u="none" strike="noStrike" cap="none" dirty="0">
              <a:solidFill>
                <a:schemeClr val="bg1"/>
              </a:solidFill>
              <a:latin typeface="Montserrat" pitchFamily="2" charset="0"/>
              <a:ea typeface="Poppins"/>
              <a:cs typeface="Poppins"/>
              <a:sym typeface="Poppins"/>
            </a:endParaRPr>
          </a:p>
        </p:txBody>
      </p:sp>
      <p:sp>
        <p:nvSpPr>
          <p:cNvPr id="16" name="Google Shape;191;p9">
            <a:extLst>
              <a:ext uri="{FF2B5EF4-FFF2-40B4-BE49-F238E27FC236}">
                <a16:creationId xmlns:a16="http://schemas.microsoft.com/office/drawing/2014/main" id="{F976F314-37BF-184A-862D-EC40CBD8C66D}"/>
              </a:ext>
            </a:extLst>
          </p:cNvPr>
          <p:cNvSpPr txBox="1"/>
          <p:nvPr/>
        </p:nvSpPr>
        <p:spPr>
          <a:xfrm>
            <a:off x="5409139" y="3476728"/>
            <a:ext cx="745407" cy="55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4324"/>
              <a:buFont typeface="Arial"/>
              <a:buNone/>
            </a:pPr>
            <a:r>
              <a:rPr lang="pt-BR" sz="4000" b="0" i="0" u="none" strike="noStrike" cap="none" dirty="0">
                <a:solidFill>
                  <a:schemeClr val="bg1"/>
                </a:solidFill>
                <a:latin typeface="Montserrat" pitchFamily="2" charset="0"/>
                <a:ea typeface="Poppins Light"/>
                <a:cs typeface="Poppins Light"/>
                <a:sym typeface="Poppins Light"/>
              </a:rPr>
              <a:t>=</a:t>
            </a:r>
            <a:endParaRPr sz="4000" b="0" i="0" u="none" strike="noStrike" cap="none" dirty="0">
              <a:solidFill>
                <a:schemeClr val="bg1"/>
              </a:solidFill>
              <a:latin typeface="Montserrat" pitchFamily="2" charset="0"/>
              <a:ea typeface="Poppins"/>
              <a:cs typeface="Poppins"/>
              <a:sym typeface="Poppins"/>
            </a:endParaRPr>
          </a:p>
        </p:txBody>
      </p:sp>
      <p:sp>
        <p:nvSpPr>
          <p:cNvPr id="4" name="Google Shape;166;p7">
            <a:extLst>
              <a:ext uri="{FF2B5EF4-FFF2-40B4-BE49-F238E27FC236}">
                <a16:creationId xmlns:a16="http://schemas.microsoft.com/office/drawing/2014/main" id="{DBB5EBEA-604C-E9D4-F005-45684397F138}"/>
              </a:ext>
            </a:extLst>
          </p:cNvPr>
          <p:cNvSpPr/>
          <p:nvPr/>
        </p:nvSpPr>
        <p:spPr>
          <a:xfrm>
            <a:off x="984111" y="772209"/>
            <a:ext cx="4439840" cy="240654"/>
          </a:xfrm>
          <a:prstGeom prst="rect">
            <a:avLst/>
          </a:prstGeom>
          <a:solidFill>
            <a:srgbClr val="003B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12;p11">
            <a:extLst>
              <a:ext uri="{FF2B5EF4-FFF2-40B4-BE49-F238E27FC236}">
                <a16:creationId xmlns:a16="http://schemas.microsoft.com/office/drawing/2014/main" id="{55D181F7-16B9-6A59-435E-28C090534A39}"/>
              </a:ext>
            </a:extLst>
          </p:cNvPr>
          <p:cNvSpPr txBox="1"/>
          <p:nvPr/>
        </p:nvSpPr>
        <p:spPr>
          <a:xfrm>
            <a:off x="1133338" y="471021"/>
            <a:ext cx="4196000" cy="60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400" b="1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PROPOSTA FINANCEIRA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8366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10" grpId="0" animBg="1"/>
      <p:bldP spid="12" grpId="0"/>
      <p:bldP spid="13" grpId="0"/>
      <p:bldP spid="14" grpId="0"/>
      <p:bldP spid="15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Tela de computador com fundo azul&#10;&#10;Descrição gerada automaticamente">
            <a:extLst>
              <a:ext uri="{FF2B5EF4-FFF2-40B4-BE49-F238E27FC236}">
                <a16:creationId xmlns:a16="http://schemas.microsoft.com/office/drawing/2014/main" id="{0209AD94-25C7-2357-DC30-035A505E8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1" name="Google Shape;131;p4"/>
          <p:cNvSpPr txBox="1"/>
          <p:nvPr/>
        </p:nvSpPr>
        <p:spPr>
          <a:xfrm>
            <a:off x="1375082" y="1964264"/>
            <a:ext cx="6393835" cy="1214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300" b="1" dirty="0">
                <a:solidFill>
                  <a:schemeClr val="lt1"/>
                </a:solidFill>
                <a:latin typeface="Montserrat Light" pitchFamily="2" charset="0"/>
                <a:cs typeface="Montserrat ExtraBold"/>
                <a:sym typeface="Montserrat ExtraBold"/>
              </a:rPr>
              <a:t>VAMOS FECHAR A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300" b="1" dirty="0">
                <a:solidFill>
                  <a:schemeClr val="lt1"/>
                </a:solidFill>
                <a:latin typeface="Montserrat Light" pitchFamily="2" charset="0"/>
                <a:cs typeface="Montserrat ExtraBold"/>
                <a:sym typeface="Montserrat ExtraBold"/>
              </a:rPr>
              <a:t> </a:t>
            </a:r>
            <a:r>
              <a:rPr lang="pt-BR" sz="3300" b="1" dirty="0">
                <a:solidFill>
                  <a:schemeClr val="lt1"/>
                </a:solidFill>
                <a:latin typeface="Montserrat ExtraBold"/>
                <a:cs typeface="Montserrat ExtraBold"/>
                <a:sym typeface="Montserrat ExtraBold"/>
              </a:rPr>
              <a:t>NOSSA PARCERIA?</a:t>
            </a:r>
            <a:endParaRPr sz="3300" dirty="0"/>
          </a:p>
        </p:txBody>
      </p:sp>
    </p:spTree>
    <p:extLst>
      <p:ext uri="{BB962C8B-B14F-4D97-AF65-F5344CB8AC3E}">
        <p14:creationId xmlns:p14="http://schemas.microsoft.com/office/powerpoint/2010/main" val="181466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Peixe azul em fundo branco&#10;&#10;Descrição gerada automaticamente com confiança baixa">
            <a:extLst>
              <a:ext uri="{FF2B5EF4-FFF2-40B4-BE49-F238E27FC236}">
                <a16:creationId xmlns:a16="http://schemas.microsoft.com/office/drawing/2014/main" id="{FCF3D3A6-D4F2-76BF-5FE4-100A8C8FA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rgbClr val="003B56"/>
          </a:solidFill>
        </p:spPr>
      </p:pic>
      <p:cxnSp>
        <p:nvCxnSpPr>
          <p:cNvPr id="222" name="Google Shape;222;p12"/>
          <p:cNvCxnSpPr/>
          <p:nvPr/>
        </p:nvCxnSpPr>
        <p:spPr>
          <a:xfrm>
            <a:off x="-73225" y="2571750"/>
            <a:ext cx="92517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3" name="Google Shape;223;p12"/>
          <p:cNvSpPr/>
          <p:nvPr/>
        </p:nvSpPr>
        <p:spPr>
          <a:xfrm>
            <a:off x="1545000" y="2463000"/>
            <a:ext cx="227100" cy="217500"/>
          </a:xfrm>
          <a:prstGeom prst="ellipse">
            <a:avLst/>
          </a:prstGeom>
          <a:solidFill>
            <a:srgbClr val="003B56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2"/>
          <p:cNvSpPr/>
          <p:nvPr/>
        </p:nvSpPr>
        <p:spPr>
          <a:xfrm>
            <a:off x="4410025" y="2463000"/>
            <a:ext cx="227100" cy="217500"/>
          </a:xfrm>
          <a:prstGeom prst="ellipse">
            <a:avLst/>
          </a:prstGeom>
          <a:solidFill>
            <a:srgbClr val="003B56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12"/>
          <p:cNvSpPr/>
          <p:nvPr/>
        </p:nvSpPr>
        <p:spPr>
          <a:xfrm>
            <a:off x="7371900" y="2463000"/>
            <a:ext cx="227100" cy="217500"/>
          </a:xfrm>
          <a:prstGeom prst="ellipse">
            <a:avLst/>
          </a:prstGeom>
          <a:solidFill>
            <a:srgbClr val="003B56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2"/>
          <p:cNvSpPr txBox="1"/>
          <p:nvPr/>
        </p:nvSpPr>
        <p:spPr>
          <a:xfrm>
            <a:off x="649950" y="2841068"/>
            <a:ext cx="20172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400" b="0" i="0" u="none" strike="noStrike" cap="none" dirty="0">
                <a:solidFill>
                  <a:schemeClr val="lt1"/>
                </a:solidFill>
                <a:latin typeface="Montserrat SemiBold" pitchFamily="2" charset="0"/>
                <a:ea typeface="Poppins"/>
                <a:cs typeface="Poppins"/>
                <a:sym typeface="Poppins"/>
              </a:rPr>
              <a:t>O aceite da proposta;</a:t>
            </a:r>
            <a:endParaRPr dirty="0">
              <a:latin typeface="Montserrat SemiBold" pitchFamily="2" charset="0"/>
            </a:endParaRPr>
          </a:p>
        </p:txBody>
      </p:sp>
      <p:sp>
        <p:nvSpPr>
          <p:cNvPr id="227" name="Google Shape;227;p12"/>
          <p:cNvSpPr txBox="1"/>
          <p:nvPr/>
        </p:nvSpPr>
        <p:spPr>
          <a:xfrm>
            <a:off x="3317100" y="2841057"/>
            <a:ext cx="2407575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400" b="0" i="0" u="none" strike="noStrike" cap="none" dirty="0">
                <a:solidFill>
                  <a:schemeClr val="lt1"/>
                </a:solidFill>
                <a:latin typeface="Montserrat SemiBold" pitchFamily="2" charset="0"/>
                <a:ea typeface="Poppins"/>
                <a:cs typeface="Poppins"/>
                <a:sym typeface="Poppins"/>
              </a:rPr>
              <a:t>Envio por e-mail dos termos negociados;</a:t>
            </a:r>
            <a:endParaRPr dirty="0">
              <a:latin typeface="Montserrat SemiBold" pitchFamily="2" charset="0"/>
            </a:endParaRPr>
          </a:p>
        </p:txBody>
      </p:sp>
      <p:sp>
        <p:nvSpPr>
          <p:cNvPr id="228" name="Google Shape;228;p12"/>
          <p:cNvSpPr txBox="1"/>
          <p:nvPr/>
        </p:nvSpPr>
        <p:spPr>
          <a:xfrm>
            <a:off x="6271431" y="2841057"/>
            <a:ext cx="2407575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400" b="0" i="0" u="none" strike="noStrike" cap="none" dirty="0">
                <a:solidFill>
                  <a:schemeClr val="lt1"/>
                </a:solidFill>
                <a:latin typeface="Montserrat SemiBold" pitchFamily="2" charset="0"/>
                <a:ea typeface="Poppins"/>
                <a:cs typeface="Poppins"/>
                <a:sym typeface="Poppins"/>
              </a:rPr>
              <a:t>Definição do prazo para início dos trabalhos.</a:t>
            </a:r>
            <a:endParaRPr dirty="0">
              <a:latin typeface="Montserrat SemiBold" pitchFamily="2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66;p7">
            <a:extLst>
              <a:ext uri="{FF2B5EF4-FFF2-40B4-BE49-F238E27FC236}">
                <a16:creationId xmlns:a16="http://schemas.microsoft.com/office/drawing/2014/main" id="{4A9FC371-1476-4406-E0C7-DF94C67C551D}"/>
              </a:ext>
            </a:extLst>
          </p:cNvPr>
          <p:cNvSpPr/>
          <p:nvPr/>
        </p:nvSpPr>
        <p:spPr>
          <a:xfrm>
            <a:off x="2711663" y="886794"/>
            <a:ext cx="3559768" cy="240654"/>
          </a:xfrm>
          <a:prstGeom prst="rect">
            <a:avLst/>
          </a:prstGeom>
          <a:solidFill>
            <a:srgbClr val="003B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2"/>
          <p:cNvSpPr txBox="1"/>
          <p:nvPr/>
        </p:nvSpPr>
        <p:spPr>
          <a:xfrm>
            <a:off x="2820231" y="574750"/>
            <a:ext cx="3406687" cy="60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400" b="1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PRÓXIMOS PASSOS</a:t>
            </a:r>
            <a:endParaRPr dirty="0"/>
          </a:p>
        </p:txBody>
      </p:sp>
      <p:sp>
        <p:nvSpPr>
          <p:cNvPr id="12" name="Google Shape;214;p11">
            <a:extLst>
              <a:ext uri="{FF2B5EF4-FFF2-40B4-BE49-F238E27FC236}">
                <a16:creationId xmlns:a16="http://schemas.microsoft.com/office/drawing/2014/main" id="{71A95238-20E5-2E47-9B30-4CA6914D7302}"/>
              </a:ext>
            </a:extLst>
          </p:cNvPr>
          <p:cNvSpPr txBox="1"/>
          <p:nvPr/>
        </p:nvSpPr>
        <p:spPr>
          <a:xfrm>
            <a:off x="405354" y="4017151"/>
            <a:ext cx="2306310" cy="724784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Explique os próximos passos a partir de agora para o fechamento da parceria.</a:t>
            </a:r>
            <a:endParaRPr sz="1000" b="0" i="0" u="none" strike="noStrike" cap="none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3" name="Google Shape;215;p11">
            <a:extLst>
              <a:ext uri="{FF2B5EF4-FFF2-40B4-BE49-F238E27FC236}">
                <a16:creationId xmlns:a16="http://schemas.microsoft.com/office/drawing/2014/main" id="{4DD760A3-76F9-D74C-906E-DAF0113379A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3168661">
            <a:off x="2572003" y="3627913"/>
            <a:ext cx="997996" cy="99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branco e verde&#10;&#10;Descrição gerada automaticamente com confiança baixa">
            <a:extLst>
              <a:ext uri="{FF2B5EF4-FFF2-40B4-BE49-F238E27FC236}">
                <a16:creationId xmlns:a16="http://schemas.microsoft.com/office/drawing/2014/main" id="{D4381872-68DE-A0CD-23AC-B04502CFA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</p:spPr>
      </p:pic>
      <p:sp>
        <p:nvSpPr>
          <p:cNvPr id="234" name="Google Shape;234;p13"/>
          <p:cNvSpPr txBox="1"/>
          <p:nvPr/>
        </p:nvSpPr>
        <p:spPr>
          <a:xfrm>
            <a:off x="1016000" y="2068425"/>
            <a:ext cx="3060900" cy="21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600" b="1" i="0" u="none" strike="noStrike" cap="none" dirty="0">
                <a:solidFill>
                  <a:schemeClr val="lt1"/>
                </a:solidFill>
                <a:latin typeface="Montserrat ExtraBold" pitchFamily="2" charset="0"/>
                <a:ea typeface="Poppins"/>
                <a:cs typeface="Poppins"/>
                <a:sym typeface="Poppins"/>
              </a:rPr>
              <a:t>E-mail</a:t>
            </a:r>
            <a:endParaRPr dirty="0">
              <a:latin typeface="Montserrat ExtraBold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 dirty="0">
                <a:solidFill>
                  <a:schemeClr val="lt1"/>
                </a:solidFill>
                <a:latin typeface="Montserrat Light" pitchFamily="2" charset="0"/>
                <a:ea typeface="Poppins"/>
                <a:cs typeface="Poppins"/>
                <a:sym typeface="Poppins"/>
              </a:rPr>
              <a:t>Insira seu </a:t>
            </a:r>
            <a:r>
              <a:rPr lang="pt-BR" sz="1600" b="0" i="0" u="none" strike="noStrike" cap="none" dirty="0" err="1">
                <a:solidFill>
                  <a:schemeClr val="lt1"/>
                </a:solidFill>
                <a:latin typeface="Montserrat Light" pitchFamily="2" charset="0"/>
                <a:ea typeface="Poppins"/>
                <a:cs typeface="Poppins"/>
                <a:sym typeface="Poppins"/>
              </a:rPr>
              <a:t>email</a:t>
            </a:r>
            <a:endParaRPr sz="1600" b="0" i="0" u="none" strike="noStrike" cap="none" dirty="0">
              <a:solidFill>
                <a:schemeClr val="lt1"/>
              </a:solidFill>
              <a:latin typeface="Montserrat Light" pitchFamily="2" charset="0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1600" b="0" i="0" u="none" strike="noStrike" cap="none" dirty="0">
              <a:solidFill>
                <a:schemeClr val="lt1"/>
              </a:solidFill>
              <a:latin typeface="Montserrat Light" pitchFamily="2" charset="0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600" b="1" i="0" u="none" strike="noStrike" cap="none" dirty="0">
                <a:solidFill>
                  <a:schemeClr val="lt1"/>
                </a:solidFill>
                <a:latin typeface="Montserrat ExtraBold" pitchFamily="2" charset="0"/>
                <a:ea typeface="Poppins"/>
                <a:cs typeface="Poppins"/>
                <a:sym typeface="Poppins"/>
              </a:rPr>
              <a:t>Telefone</a:t>
            </a:r>
            <a:endParaRPr dirty="0">
              <a:latin typeface="Montserrat ExtraBold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600" b="0" i="0" u="none" strike="noStrike" cap="none" dirty="0">
                <a:solidFill>
                  <a:schemeClr val="lt1"/>
                </a:solidFill>
                <a:latin typeface="Montserrat Light" pitchFamily="2" charset="0"/>
                <a:ea typeface="Poppins"/>
                <a:cs typeface="Poppins"/>
                <a:sym typeface="Poppins"/>
              </a:rPr>
              <a:t>Insira seu telefone</a:t>
            </a:r>
            <a:endParaRPr dirty="0">
              <a:latin typeface="Montserrat Light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1600" b="0" i="0" u="none" strike="noStrike" cap="none" dirty="0">
              <a:solidFill>
                <a:schemeClr val="lt1"/>
              </a:solidFill>
              <a:latin typeface="Montserrat Light" pitchFamily="2" charset="0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1" i="0" u="none" strike="noStrike" cap="none" dirty="0">
                <a:solidFill>
                  <a:schemeClr val="lt1"/>
                </a:solidFill>
                <a:latin typeface="Montserrat ExtraBold" pitchFamily="2" charset="0"/>
                <a:ea typeface="Poppins"/>
                <a:cs typeface="Poppins"/>
                <a:sym typeface="Poppins"/>
              </a:rPr>
              <a:t>Instagram</a:t>
            </a:r>
            <a:endParaRPr dirty="0">
              <a:latin typeface="Montserrat ExtraBold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0" i="0" u="none" strike="noStrike" cap="none" dirty="0">
                <a:solidFill>
                  <a:schemeClr val="lt1"/>
                </a:solidFill>
                <a:latin typeface="Montserrat Light" pitchFamily="2" charset="0"/>
                <a:ea typeface="Poppins"/>
                <a:cs typeface="Poppins"/>
                <a:sym typeface="Poppins"/>
              </a:rPr>
              <a:t>@seuinstagram</a:t>
            </a:r>
            <a:endParaRPr dirty="0">
              <a:latin typeface="Montserrat Light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16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3"/>
          <p:cNvSpPr txBox="1"/>
          <p:nvPr/>
        </p:nvSpPr>
        <p:spPr>
          <a:xfrm>
            <a:off x="1016000" y="1035865"/>
            <a:ext cx="2831069" cy="858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75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2564"/>
              <a:buFont typeface="Arial"/>
              <a:buNone/>
            </a:pPr>
            <a:r>
              <a:rPr lang="pt-BR" sz="3600" b="1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OBRIGADO</a:t>
            </a:r>
            <a:endParaRPr/>
          </a:p>
        </p:txBody>
      </p:sp>
      <p:sp>
        <p:nvSpPr>
          <p:cNvPr id="5" name="Google Shape;214;p11">
            <a:extLst>
              <a:ext uri="{FF2B5EF4-FFF2-40B4-BE49-F238E27FC236}">
                <a16:creationId xmlns:a16="http://schemas.microsoft.com/office/drawing/2014/main" id="{A14E8380-7A20-FD47-86D4-38E4DCC75983}"/>
              </a:ext>
            </a:extLst>
          </p:cNvPr>
          <p:cNvSpPr txBox="1"/>
          <p:nvPr/>
        </p:nvSpPr>
        <p:spPr>
          <a:xfrm>
            <a:off x="3667027" y="3762536"/>
            <a:ext cx="1809946" cy="544734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Coloque aqui suas informações de contato.</a:t>
            </a:r>
            <a:endParaRPr sz="1000" b="0" i="0" u="none" strike="noStrike" cap="none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6" name="Google Shape;215;p11">
            <a:extLst>
              <a:ext uri="{FF2B5EF4-FFF2-40B4-BE49-F238E27FC236}">
                <a16:creationId xmlns:a16="http://schemas.microsoft.com/office/drawing/2014/main" id="{5F8D4F7C-C3FD-3D43-B847-7243A57EE37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2766081">
            <a:off x="3231877" y="2918963"/>
            <a:ext cx="997996" cy="99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Imagem em branco e azul&#10;&#10;Descrição gerada automaticamente com confiança média">
            <a:extLst>
              <a:ext uri="{FF2B5EF4-FFF2-40B4-BE49-F238E27FC236}">
                <a16:creationId xmlns:a16="http://schemas.microsoft.com/office/drawing/2014/main" id="{68698F09-7292-8381-82FD-6F296C2C9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7" name="Google Shape;107;p2"/>
          <p:cNvSpPr txBox="1"/>
          <p:nvPr/>
        </p:nvSpPr>
        <p:spPr>
          <a:xfrm>
            <a:off x="3964211" y="1200964"/>
            <a:ext cx="4871775" cy="2240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Montserrat Light" pitchFamily="2" charset="0"/>
                <a:ea typeface="Poppins"/>
                <a:cs typeface="Poppins"/>
                <a:sym typeface="Poppins"/>
              </a:rPr>
              <a:t>Ensino a gestores de tráfego qual o caminho </a:t>
            </a:r>
            <a:r>
              <a:rPr lang="pt-BR" sz="1200" dirty="0">
                <a:solidFill>
                  <a:schemeClr val="lt1"/>
                </a:solidFill>
                <a:latin typeface="Montserrat Light" pitchFamily="2" charset="0"/>
                <a:ea typeface="Poppins"/>
                <a:cs typeface="Poppins"/>
                <a:sym typeface="Poppins"/>
              </a:rPr>
              <a:t>mais rápido para ganhar dinheiro online através da gestão de tráfego pago sem precisar aparecer.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lang="pt-BR" sz="1200" dirty="0">
              <a:solidFill>
                <a:schemeClr val="lt1"/>
              </a:solidFill>
              <a:latin typeface="Montserrat Light" pitchFamily="2" charset="0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200" dirty="0">
                <a:solidFill>
                  <a:schemeClr val="lt1"/>
                </a:solidFill>
                <a:latin typeface="Montserrat Light" pitchFamily="2" charset="0"/>
                <a:ea typeface="Poppins"/>
                <a:cs typeface="Poppins"/>
                <a:sym typeface="Poppins"/>
              </a:rPr>
              <a:t>Estou fazendo isso agora através do n</a:t>
            </a:r>
            <a:r>
              <a:rPr lang="pt-BR" sz="1200" dirty="0">
                <a:solidFill>
                  <a:schemeClr val="lt1"/>
                </a:solidFill>
                <a:latin typeface="Montserrat Light" pitchFamily="2" charset="0"/>
                <a:cs typeface="Poppins"/>
                <a:sym typeface="Poppins"/>
              </a:rPr>
              <a:t>osso evento Semana do Gestor de Tráfego, que vai durar 1 semana.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lang="pt-BR" sz="1200" dirty="0">
              <a:solidFill>
                <a:schemeClr val="lt1"/>
              </a:solidFill>
              <a:latin typeface="Montserrat Light" pitchFamily="2" charset="0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200" dirty="0">
                <a:solidFill>
                  <a:schemeClr val="lt1"/>
                </a:solidFill>
                <a:latin typeface="Montserrat Light" pitchFamily="2" charset="0"/>
                <a:cs typeface="Poppins"/>
                <a:sym typeface="Poppins"/>
              </a:rPr>
              <a:t>Meu papel aqui é te entregar mais conteúdo do que qualquer curso de tráfego do mercado.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lang="pt-BR" sz="1200" dirty="0">
              <a:solidFill>
                <a:schemeClr val="lt1"/>
              </a:solidFill>
              <a:latin typeface="Montserrat Light" pitchFamily="2" charset="0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200" dirty="0">
                <a:solidFill>
                  <a:schemeClr val="lt1"/>
                </a:solidFill>
                <a:latin typeface="Montserrat Light" pitchFamily="2" charset="0"/>
                <a:cs typeface="Poppins"/>
                <a:sym typeface="Poppins"/>
              </a:rPr>
              <a:t>Eu não estou aqui para te vender algo que você não precisa.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1200" b="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dirty="0"/>
          </a:p>
        </p:txBody>
      </p:sp>
      <p:sp>
        <p:nvSpPr>
          <p:cNvPr id="108" name="Google Shape;108;p2"/>
          <p:cNvSpPr txBox="1"/>
          <p:nvPr/>
        </p:nvSpPr>
        <p:spPr>
          <a:xfrm>
            <a:off x="3916587" y="615206"/>
            <a:ext cx="4871775" cy="633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200" b="1" i="0" u="none" strike="noStrike" cap="none" dirty="0">
                <a:solidFill>
                  <a:schemeClr val="lt1"/>
                </a:solidFill>
                <a:latin typeface="Montserrat Light" pitchFamily="2" charset="0"/>
                <a:ea typeface="Montserrat ExtraBold"/>
                <a:cs typeface="Montserrat ExtraBold"/>
                <a:sym typeface="Montserrat ExtraBold"/>
              </a:rPr>
              <a:t>Prazer, </a:t>
            </a:r>
            <a:r>
              <a:rPr lang="pt-BR" sz="3200" b="1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Pedro Sobral</a:t>
            </a:r>
            <a:endParaRPr sz="1200" dirty="0"/>
          </a:p>
        </p:txBody>
      </p:sp>
      <p:sp>
        <p:nvSpPr>
          <p:cNvPr id="109" name="Google Shape;109;p2"/>
          <p:cNvSpPr txBox="1"/>
          <p:nvPr/>
        </p:nvSpPr>
        <p:spPr>
          <a:xfrm>
            <a:off x="4261278" y="3673235"/>
            <a:ext cx="3314966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1" u="none" strike="noStrike" cap="none" dirty="0">
                <a:solidFill>
                  <a:schemeClr val="lt1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“A </a:t>
            </a:r>
            <a:r>
              <a:rPr lang="pt-BR" sz="1050" i="1" dirty="0">
                <a:solidFill>
                  <a:schemeClr val="lt1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Comunidade Sobral de Tráfego é o melhor lugar para você aprender tráfego pago</a:t>
            </a:r>
            <a:r>
              <a:rPr lang="pt-BR" sz="1050" b="0" i="1" u="none" strike="noStrike" cap="none" dirty="0">
                <a:solidFill>
                  <a:schemeClr val="lt1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”.</a:t>
            </a:r>
            <a:endParaRPr dirty="0">
              <a:latin typeface="Montserrat" pitchFamily="2" charset="0"/>
            </a:endParaRPr>
          </a:p>
        </p:txBody>
      </p:sp>
      <p:sp>
        <p:nvSpPr>
          <p:cNvPr id="110" name="Google Shape;110;p2"/>
          <p:cNvSpPr txBox="1"/>
          <p:nvPr/>
        </p:nvSpPr>
        <p:spPr>
          <a:xfrm>
            <a:off x="4293910" y="4219372"/>
            <a:ext cx="3314966" cy="25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1" u="none" strike="noStrike" cap="none" dirty="0">
                <a:solidFill>
                  <a:schemeClr val="lt1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- Mark </a:t>
            </a:r>
            <a:r>
              <a:rPr lang="pt-BR" sz="1050" b="0" i="1" strike="noStrike" cap="none" dirty="0" err="1">
                <a:solidFill>
                  <a:schemeClr val="lt1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Zuckenberg</a:t>
            </a:r>
            <a:r>
              <a:rPr lang="pt-BR" sz="1050" b="0" i="1" u="none" strike="noStrike" cap="none" dirty="0">
                <a:solidFill>
                  <a:schemeClr val="lt1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, CEO do Meta </a:t>
            </a:r>
            <a:r>
              <a:rPr lang="pt-BR" sz="1050" b="0" i="1" u="none" strike="noStrike" cap="none" dirty="0" err="1">
                <a:solidFill>
                  <a:schemeClr val="lt1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Ads</a:t>
            </a:r>
            <a:endParaRPr sz="1600" b="0" i="1" u="none" strike="noStrike" cap="none" dirty="0">
              <a:solidFill>
                <a:schemeClr val="lt1"/>
              </a:solidFill>
              <a:latin typeface="Montserrat" pitchFamily="2" charset="0"/>
              <a:ea typeface="Poppins"/>
              <a:cs typeface="Poppins"/>
              <a:sym typeface="Poppins"/>
            </a:endParaRPr>
          </a:p>
        </p:txBody>
      </p:sp>
      <p:cxnSp>
        <p:nvCxnSpPr>
          <p:cNvPr id="111" name="Google Shape;111;p2"/>
          <p:cNvCxnSpPr/>
          <p:nvPr/>
        </p:nvCxnSpPr>
        <p:spPr>
          <a:xfrm>
            <a:off x="4145176" y="3615575"/>
            <a:ext cx="0" cy="912597"/>
          </a:xfrm>
          <a:prstGeom prst="straightConnector1">
            <a:avLst/>
          </a:prstGeom>
          <a:noFill/>
          <a:ln w="9525" cap="flat" cmpd="sng">
            <a:solidFill>
              <a:srgbClr val="73A43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" name="Google Shape;212;p11">
            <a:extLst>
              <a:ext uri="{FF2B5EF4-FFF2-40B4-BE49-F238E27FC236}">
                <a16:creationId xmlns:a16="http://schemas.microsoft.com/office/drawing/2014/main" id="{3DF6054F-8073-9244-BBCC-FD8BCC1356EE}"/>
              </a:ext>
            </a:extLst>
          </p:cNvPr>
          <p:cNvSpPr txBox="1"/>
          <p:nvPr/>
        </p:nvSpPr>
        <p:spPr>
          <a:xfrm>
            <a:off x="7578436" y="0"/>
            <a:ext cx="1565564" cy="47102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000" b="1" i="0" u="none" strike="noStrike" cap="none" dirty="0">
                <a:solidFill>
                  <a:srgbClr val="035E7E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EXEMPLO</a:t>
            </a:r>
            <a:endParaRPr sz="2000" b="1" dirty="0">
              <a:solidFill>
                <a:srgbClr val="035E7E"/>
              </a:solidFill>
            </a:endParaRPr>
          </a:p>
        </p:txBody>
      </p:sp>
      <p:pic>
        <p:nvPicPr>
          <p:cNvPr id="13" name="Imagem 12" descr="Homem com camiseta verde&#10;&#10;Descrição gerada automaticamente">
            <a:extLst>
              <a:ext uri="{FF2B5EF4-FFF2-40B4-BE49-F238E27FC236}">
                <a16:creationId xmlns:a16="http://schemas.microsoft.com/office/drawing/2014/main" id="{8CCFDD1A-8DF8-389D-B140-A8EE6ACCDB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767" y="215316"/>
            <a:ext cx="3731445" cy="462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826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 descr="Tela de computador com fundo azul&#10;&#10;Descrição gerada automaticamente com confiança média">
            <a:extLst>
              <a:ext uri="{FF2B5EF4-FFF2-40B4-BE49-F238E27FC236}">
                <a16:creationId xmlns:a16="http://schemas.microsoft.com/office/drawing/2014/main" id="{680D7783-AE97-C364-9A56-5230F86BE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1" name="Google Shape;131;p4"/>
          <p:cNvSpPr txBox="1"/>
          <p:nvPr/>
        </p:nvSpPr>
        <p:spPr>
          <a:xfrm>
            <a:off x="1941753" y="2156459"/>
            <a:ext cx="5476478" cy="1128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300" b="1" dirty="0">
                <a:solidFill>
                  <a:schemeClr val="lt1"/>
                </a:solidFill>
                <a:latin typeface="Montserrat Light" pitchFamily="2" charset="0"/>
                <a:cs typeface="Montserrat ExtraBold"/>
                <a:sym typeface="Montserrat ExtraBold"/>
              </a:rPr>
              <a:t>COMO FUNCIONA 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300" b="1" dirty="0">
                <a:solidFill>
                  <a:schemeClr val="lt1"/>
                </a:solidFill>
                <a:latin typeface="Montserrat ExtraBold"/>
                <a:cs typeface="Montserrat ExtraBold"/>
                <a:sym typeface="Montserrat ExtraBold"/>
              </a:rPr>
              <a:t>TRÁFEGO PAGO?</a:t>
            </a:r>
            <a:endParaRPr sz="3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magem em branco e verde&#10;&#10;Descrição gerada automaticamente com confiança baixa">
            <a:extLst>
              <a:ext uri="{FF2B5EF4-FFF2-40B4-BE49-F238E27FC236}">
                <a16:creationId xmlns:a16="http://schemas.microsoft.com/office/drawing/2014/main" id="{DF714408-5286-A151-C50F-3EB685767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6" name="Google Shape;166;p7"/>
          <p:cNvSpPr/>
          <p:nvPr/>
        </p:nvSpPr>
        <p:spPr>
          <a:xfrm>
            <a:off x="967575" y="1822465"/>
            <a:ext cx="2249699" cy="2249699"/>
          </a:xfrm>
          <a:prstGeom prst="rect">
            <a:avLst/>
          </a:prstGeom>
          <a:solidFill>
            <a:srgbClr val="567B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7"/>
          <p:cNvSpPr/>
          <p:nvPr/>
        </p:nvSpPr>
        <p:spPr>
          <a:xfrm>
            <a:off x="3398725" y="1822465"/>
            <a:ext cx="2249699" cy="2249699"/>
          </a:xfrm>
          <a:prstGeom prst="rect">
            <a:avLst/>
          </a:prstGeom>
          <a:solidFill>
            <a:srgbClr val="567B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7"/>
          <p:cNvSpPr/>
          <p:nvPr/>
        </p:nvSpPr>
        <p:spPr>
          <a:xfrm>
            <a:off x="5811752" y="1822464"/>
            <a:ext cx="2249699" cy="2249699"/>
          </a:xfrm>
          <a:prstGeom prst="rect">
            <a:avLst/>
          </a:prstGeom>
          <a:solidFill>
            <a:srgbClr val="567B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7"/>
          <p:cNvSpPr txBox="1"/>
          <p:nvPr/>
        </p:nvSpPr>
        <p:spPr>
          <a:xfrm>
            <a:off x="429830" y="3799618"/>
            <a:ext cx="3067800" cy="1084882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Use a biblioteca de anúncios (</a:t>
            </a: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  <a:hlinkClick r:id="rId4"/>
              </a:rPr>
              <a:t>https://www.facebook.com/ads/library/</a:t>
            </a: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)</a:t>
            </a:r>
          </a:p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</a:t>
            </a: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ara encontrar anúncios no </a:t>
            </a: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formato FEED, para </a:t>
            </a: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que a pessoa para a qual você está apresentando possa se inspirar.  </a:t>
            </a:r>
          </a:p>
        </p:txBody>
      </p:sp>
      <p:pic>
        <p:nvPicPr>
          <p:cNvPr id="172" name="Google Shape;172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3250167">
            <a:off x="3308180" y="3610187"/>
            <a:ext cx="1109538" cy="110953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66;p7">
            <a:extLst>
              <a:ext uri="{FF2B5EF4-FFF2-40B4-BE49-F238E27FC236}">
                <a16:creationId xmlns:a16="http://schemas.microsoft.com/office/drawing/2014/main" id="{30939C1F-0171-7D7A-4C44-2D87D406F0BE}"/>
              </a:ext>
            </a:extLst>
          </p:cNvPr>
          <p:cNvSpPr/>
          <p:nvPr/>
        </p:nvSpPr>
        <p:spPr>
          <a:xfrm>
            <a:off x="2043590" y="978546"/>
            <a:ext cx="5187790" cy="240654"/>
          </a:xfrm>
          <a:prstGeom prst="rect">
            <a:avLst/>
          </a:prstGeom>
          <a:solidFill>
            <a:srgbClr val="567B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7"/>
          <p:cNvSpPr txBox="1"/>
          <p:nvPr/>
        </p:nvSpPr>
        <p:spPr>
          <a:xfrm>
            <a:off x="2378995" y="751127"/>
            <a:ext cx="4654918" cy="60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ANÚNCIOS APLICÁVEIS</a:t>
            </a:r>
            <a:endParaRPr sz="1600" dirty="0"/>
          </a:p>
        </p:txBody>
      </p:sp>
      <p:sp>
        <p:nvSpPr>
          <p:cNvPr id="2" name="Google Shape;171;p7">
            <a:extLst>
              <a:ext uri="{FF2B5EF4-FFF2-40B4-BE49-F238E27FC236}">
                <a16:creationId xmlns:a16="http://schemas.microsoft.com/office/drawing/2014/main" id="{B7401620-A46E-A059-A162-B8BA34309BD9}"/>
              </a:ext>
            </a:extLst>
          </p:cNvPr>
          <p:cNvSpPr txBox="1"/>
          <p:nvPr/>
        </p:nvSpPr>
        <p:spPr>
          <a:xfrm>
            <a:off x="191008" y="105296"/>
            <a:ext cx="5364144" cy="544734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Nesse e no próximo slide, você vai dizer que pesquisou anúncios que o seu cliente pode utilizar (se lembre, essa ligação é uma espécie de CONSULTORIA).  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magem em branco e verde&#10;&#10;Descrição gerada automaticamente com confiança baixa">
            <a:extLst>
              <a:ext uri="{FF2B5EF4-FFF2-40B4-BE49-F238E27FC236}">
                <a16:creationId xmlns:a16="http://schemas.microsoft.com/office/drawing/2014/main" id="{CA043BF0-4C93-7A8E-67FB-9DFF21D05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-1"/>
            <a:ext cx="9144000" cy="5143500"/>
          </a:xfrm>
          <a:prstGeom prst="rect">
            <a:avLst/>
          </a:prstGeom>
        </p:spPr>
      </p:pic>
      <p:sp>
        <p:nvSpPr>
          <p:cNvPr id="178" name="Google Shape;178;p8"/>
          <p:cNvSpPr/>
          <p:nvPr/>
        </p:nvSpPr>
        <p:spPr>
          <a:xfrm>
            <a:off x="1403133" y="1357101"/>
            <a:ext cx="1937308" cy="3443500"/>
          </a:xfrm>
          <a:prstGeom prst="rect">
            <a:avLst/>
          </a:prstGeom>
          <a:solidFill>
            <a:srgbClr val="567B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8"/>
          <p:cNvSpPr/>
          <p:nvPr/>
        </p:nvSpPr>
        <p:spPr>
          <a:xfrm>
            <a:off x="3537471" y="1357101"/>
            <a:ext cx="1937308" cy="3443500"/>
          </a:xfrm>
          <a:prstGeom prst="rect">
            <a:avLst/>
          </a:prstGeom>
          <a:solidFill>
            <a:srgbClr val="567B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8"/>
          <p:cNvSpPr/>
          <p:nvPr/>
        </p:nvSpPr>
        <p:spPr>
          <a:xfrm>
            <a:off x="5671809" y="1357101"/>
            <a:ext cx="1937308" cy="3443500"/>
          </a:xfrm>
          <a:prstGeom prst="rect">
            <a:avLst/>
          </a:prstGeom>
          <a:solidFill>
            <a:srgbClr val="567B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166;p7">
            <a:extLst>
              <a:ext uri="{FF2B5EF4-FFF2-40B4-BE49-F238E27FC236}">
                <a16:creationId xmlns:a16="http://schemas.microsoft.com/office/drawing/2014/main" id="{89B3FB9D-3E0D-743F-ABDF-F70BD568252C}"/>
              </a:ext>
            </a:extLst>
          </p:cNvPr>
          <p:cNvSpPr/>
          <p:nvPr/>
        </p:nvSpPr>
        <p:spPr>
          <a:xfrm>
            <a:off x="1957865" y="618758"/>
            <a:ext cx="5187790" cy="240654"/>
          </a:xfrm>
          <a:prstGeom prst="rect">
            <a:avLst/>
          </a:prstGeom>
          <a:solidFill>
            <a:srgbClr val="567B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8"/>
          <p:cNvSpPr txBox="1"/>
          <p:nvPr/>
        </p:nvSpPr>
        <p:spPr>
          <a:xfrm>
            <a:off x="2271610" y="377363"/>
            <a:ext cx="4743075" cy="60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ANÚNCIOS APLICÁVEIS</a:t>
            </a:r>
            <a:endParaRPr sz="1600" dirty="0"/>
          </a:p>
        </p:txBody>
      </p:sp>
      <p:sp>
        <p:nvSpPr>
          <p:cNvPr id="12" name="Google Shape;171;p7">
            <a:extLst>
              <a:ext uri="{FF2B5EF4-FFF2-40B4-BE49-F238E27FC236}">
                <a16:creationId xmlns:a16="http://schemas.microsoft.com/office/drawing/2014/main" id="{81ABD9B4-2068-294E-B442-AC6CB739C548}"/>
              </a:ext>
            </a:extLst>
          </p:cNvPr>
          <p:cNvSpPr txBox="1"/>
          <p:nvPr/>
        </p:nvSpPr>
        <p:spPr>
          <a:xfrm>
            <a:off x="429830" y="3799618"/>
            <a:ext cx="3067800" cy="1084882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Use a biblioteca de anúncios (</a:t>
            </a: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  <a:hlinkClick r:id="rId4"/>
              </a:rPr>
              <a:t>https://www.facebook.com/ads/library/</a:t>
            </a: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)</a:t>
            </a:r>
          </a:p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</a:t>
            </a: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ara encontrar anúncios no </a:t>
            </a: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formato STORIES E REELS, para </a:t>
            </a: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que a pessoa para a qual você está apresentando possa se inspirar.  </a:t>
            </a:r>
          </a:p>
        </p:txBody>
      </p:sp>
      <p:pic>
        <p:nvPicPr>
          <p:cNvPr id="13" name="Google Shape;172;p7">
            <a:extLst>
              <a:ext uri="{FF2B5EF4-FFF2-40B4-BE49-F238E27FC236}">
                <a16:creationId xmlns:a16="http://schemas.microsoft.com/office/drawing/2014/main" id="{4474F89D-2936-BF40-84F3-103A7D40B35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3250167">
            <a:off x="3308180" y="3610187"/>
            <a:ext cx="1109538" cy="1109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Peixe azul em fundo branco&#10;&#10;Descrição gerada automaticamente com confiança baixa">
            <a:extLst>
              <a:ext uri="{FF2B5EF4-FFF2-40B4-BE49-F238E27FC236}">
                <a16:creationId xmlns:a16="http://schemas.microsoft.com/office/drawing/2014/main" id="{D30575A0-09C9-6331-3F43-AE85715AE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8" name="Google Shape;138;p5"/>
          <p:cNvSpPr txBox="1"/>
          <p:nvPr/>
        </p:nvSpPr>
        <p:spPr>
          <a:xfrm>
            <a:off x="4735777" y="1068150"/>
            <a:ext cx="1038987" cy="14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9600" b="1" i="0" u="none" strike="noStrike" cap="none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2400" b="1" i="0" u="none" strike="noStrike" cap="none" dirty="0">
              <a:solidFill>
                <a:schemeClr val="bg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918714" y="1068150"/>
            <a:ext cx="710836" cy="14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9600" b="1" i="0" u="none" strike="noStrike" cap="none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2400" b="1" i="0" u="none" strike="noStrike" cap="none" dirty="0">
              <a:solidFill>
                <a:schemeClr val="bg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0" name="Google Shape;140;p5"/>
          <p:cNvSpPr txBox="1"/>
          <p:nvPr/>
        </p:nvSpPr>
        <p:spPr>
          <a:xfrm>
            <a:off x="4606973" y="2944575"/>
            <a:ext cx="1252624" cy="14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9600" b="1" i="0" u="none" strike="noStrike" cap="none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4</a:t>
            </a:r>
            <a:endParaRPr sz="2400" b="1" i="0" u="none" strike="noStrike" cap="none" dirty="0">
              <a:solidFill>
                <a:schemeClr val="bg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1" name="Google Shape;141;p5"/>
          <p:cNvSpPr txBox="1"/>
          <p:nvPr/>
        </p:nvSpPr>
        <p:spPr>
          <a:xfrm>
            <a:off x="835300" y="2944575"/>
            <a:ext cx="936963" cy="14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9600" b="1" i="0" u="none" strike="noStrike" cap="none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3</a:t>
            </a:r>
            <a:endParaRPr sz="2400" b="1" i="0" u="none" strike="noStrike" cap="none" dirty="0">
              <a:solidFill>
                <a:schemeClr val="bg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2" name="Google Shape;142;p5"/>
          <p:cNvSpPr txBox="1"/>
          <p:nvPr/>
        </p:nvSpPr>
        <p:spPr>
          <a:xfrm>
            <a:off x="1675940" y="1074262"/>
            <a:ext cx="2558875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Estratégia para o seu negócio. </a:t>
            </a:r>
            <a:br>
              <a:rPr lang="pt-BR" sz="1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pt-BR" sz="12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Explicando a estratégia para o seu negócio. Explicando a estratégia para o seu negócio. Explicando a estratégia para o seu negócio.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5"/>
          <p:cNvSpPr txBox="1"/>
          <p:nvPr/>
        </p:nvSpPr>
        <p:spPr>
          <a:xfrm>
            <a:off x="1675940" y="2926606"/>
            <a:ext cx="2558875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Estratégia para o seu negócio. </a:t>
            </a:r>
            <a:br>
              <a:rPr lang="pt-BR" sz="1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pt-BR" sz="12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Explicando a estratégia para o seu negócio. Explicando a estratégia para o seu negócio. Explicando a estratégia para o seu negócio.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5"/>
          <p:cNvSpPr txBox="1"/>
          <p:nvPr/>
        </p:nvSpPr>
        <p:spPr>
          <a:xfrm>
            <a:off x="5596834" y="1068150"/>
            <a:ext cx="2608001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Estratégia para o seu negócio. </a:t>
            </a:r>
            <a:br>
              <a:rPr lang="pt-BR" sz="1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pt-BR" sz="12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Explicando a estratégia para o seu negócio. Explicando a estratégia para o seu negócio. Explicando a estratégia para o seu negócio.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5"/>
          <p:cNvSpPr txBox="1"/>
          <p:nvPr/>
        </p:nvSpPr>
        <p:spPr>
          <a:xfrm>
            <a:off x="5596834" y="2920494"/>
            <a:ext cx="2608001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Estratégia para o seu negócio. </a:t>
            </a:r>
            <a:br>
              <a:rPr lang="pt-BR" sz="12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pt-BR" sz="12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Explicando a estratégia para o seu negócio. Explicando a estratégia para o seu negócio. Explicando a estratégia para o seu negócio.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7" name="Google Shape;147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535979" flipH="1">
            <a:off x="5773479" y="4019620"/>
            <a:ext cx="997997" cy="99800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6;p5">
            <a:extLst>
              <a:ext uri="{FF2B5EF4-FFF2-40B4-BE49-F238E27FC236}">
                <a16:creationId xmlns:a16="http://schemas.microsoft.com/office/drawing/2014/main" id="{C2FF887B-CCBC-BBDB-A45D-D48135E16832}"/>
              </a:ext>
            </a:extLst>
          </p:cNvPr>
          <p:cNvSpPr txBox="1"/>
          <p:nvPr/>
        </p:nvSpPr>
        <p:spPr>
          <a:xfrm>
            <a:off x="6685357" y="4159120"/>
            <a:ext cx="2385689" cy="904833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Coloque aqui estratégias e na ordem que você quer executá-las. Explique falando a importância de cada uma e o motivo da ordem.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0"/>
      <p:bldP spid="140" grpId="0"/>
      <p:bldP spid="141" grpId="0"/>
      <p:bldP spid="143" grpId="0"/>
      <p:bldP spid="144" grpId="0"/>
      <p:bldP spid="1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Peixe azul em fundo branco&#10;&#10;Descrição gerada automaticamente com confiança baixa">
            <a:extLst>
              <a:ext uri="{FF2B5EF4-FFF2-40B4-BE49-F238E27FC236}">
                <a16:creationId xmlns:a16="http://schemas.microsoft.com/office/drawing/2014/main" id="{D30575A0-09C9-6331-3F43-AE85715AE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" name="Google Shape;123;p3">
            <a:extLst>
              <a:ext uri="{FF2B5EF4-FFF2-40B4-BE49-F238E27FC236}">
                <a16:creationId xmlns:a16="http://schemas.microsoft.com/office/drawing/2014/main" id="{A72984DA-6921-4841-B62B-5EB0AB07E118}"/>
              </a:ext>
            </a:extLst>
          </p:cNvPr>
          <p:cNvSpPr/>
          <p:nvPr/>
        </p:nvSpPr>
        <p:spPr>
          <a:xfrm>
            <a:off x="1586562" y="1104521"/>
            <a:ext cx="2442297" cy="19489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23;p3">
            <a:extLst>
              <a:ext uri="{FF2B5EF4-FFF2-40B4-BE49-F238E27FC236}">
                <a16:creationId xmlns:a16="http://schemas.microsoft.com/office/drawing/2014/main" id="{2D849DE6-4FCA-1E4C-B49C-1E0C224EA9BF}"/>
              </a:ext>
            </a:extLst>
          </p:cNvPr>
          <p:cNvSpPr/>
          <p:nvPr/>
        </p:nvSpPr>
        <p:spPr>
          <a:xfrm>
            <a:off x="1586561" y="3003631"/>
            <a:ext cx="2889783" cy="19489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23;p3">
            <a:extLst>
              <a:ext uri="{FF2B5EF4-FFF2-40B4-BE49-F238E27FC236}">
                <a16:creationId xmlns:a16="http://schemas.microsoft.com/office/drawing/2014/main" id="{749E3FE9-2FCD-A04A-BAF4-E7591CC0D556}"/>
              </a:ext>
            </a:extLst>
          </p:cNvPr>
          <p:cNvSpPr/>
          <p:nvPr/>
        </p:nvSpPr>
        <p:spPr>
          <a:xfrm>
            <a:off x="5522044" y="3003631"/>
            <a:ext cx="3041635" cy="19489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23;p3">
            <a:extLst>
              <a:ext uri="{FF2B5EF4-FFF2-40B4-BE49-F238E27FC236}">
                <a16:creationId xmlns:a16="http://schemas.microsoft.com/office/drawing/2014/main" id="{A2D473A1-EAF4-6642-8197-60D40E9FBC41}"/>
              </a:ext>
            </a:extLst>
          </p:cNvPr>
          <p:cNvSpPr/>
          <p:nvPr/>
        </p:nvSpPr>
        <p:spPr>
          <a:xfrm>
            <a:off x="5522044" y="1105667"/>
            <a:ext cx="2136915" cy="19489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4605149" y="965024"/>
            <a:ext cx="1038987" cy="14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9600" b="1" i="0" u="none" strike="noStrike" cap="none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2400" b="1" i="0" u="none" strike="noStrike" cap="none" dirty="0">
              <a:solidFill>
                <a:schemeClr val="bg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788086" y="965024"/>
            <a:ext cx="710836" cy="14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9600" b="1" i="0" u="none" strike="noStrike" cap="none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2400" b="1" i="0" u="none" strike="noStrike" cap="none" dirty="0">
              <a:solidFill>
                <a:schemeClr val="bg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0" name="Google Shape;140;p5"/>
          <p:cNvSpPr txBox="1"/>
          <p:nvPr/>
        </p:nvSpPr>
        <p:spPr>
          <a:xfrm>
            <a:off x="4476345" y="2896450"/>
            <a:ext cx="1252624" cy="14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9600" b="1" i="0" u="none" strike="noStrike" cap="none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4</a:t>
            </a:r>
            <a:endParaRPr sz="2400" b="1" i="0" u="none" strike="noStrike" cap="none" dirty="0">
              <a:solidFill>
                <a:schemeClr val="bg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1" name="Google Shape;141;p5"/>
          <p:cNvSpPr txBox="1"/>
          <p:nvPr/>
        </p:nvSpPr>
        <p:spPr>
          <a:xfrm>
            <a:off x="704672" y="2896450"/>
            <a:ext cx="936963" cy="14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9600" b="1" i="0" u="none" strike="noStrike" cap="none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3</a:t>
            </a:r>
            <a:endParaRPr sz="2400" b="1" i="0" u="none" strike="noStrike" cap="none" dirty="0">
              <a:solidFill>
                <a:schemeClr val="bg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2" name="Google Shape;142;p5"/>
          <p:cNvSpPr txBox="1"/>
          <p:nvPr/>
        </p:nvSpPr>
        <p:spPr>
          <a:xfrm>
            <a:off x="1545312" y="1074262"/>
            <a:ext cx="2558875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i="0" u="none" strike="noStrike" cap="none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Seleção de objetivos precisos. </a:t>
            </a:r>
            <a:br>
              <a:rPr lang="pt-BR" sz="1200" b="1" i="0" u="none" strike="noStrike" cap="none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pt-BR" sz="1200" b="0" i="0" u="none" strike="noStrike" cap="none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O mais indicado para o seu negócio é utilizar objetivos de engajamento que vão levar as pessoas para o WhatsApp.</a:t>
            </a:r>
            <a:endParaRPr sz="12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5"/>
          <p:cNvSpPr txBox="1"/>
          <p:nvPr/>
        </p:nvSpPr>
        <p:spPr>
          <a:xfrm>
            <a:off x="1545312" y="2968357"/>
            <a:ext cx="2981729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Geração de contatos segmentados. </a:t>
            </a:r>
            <a:br>
              <a:rPr lang="pt-BR" sz="1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pt-BR" sz="12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Com o poder de segmentação da Meta e Google </a:t>
            </a:r>
            <a:r>
              <a:rPr lang="pt-BR" sz="1200" dirty="0" err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Ads</a:t>
            </a:r>
            <a:r>
              <a:rPr lang="pt-BR" sz="12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 vamos conseguir atrair leads de alta qualidade prontos para converter.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5"/>
          <p:cNvSpPr txBox="1"/>
          <p:nvPr/>
        </p:nvSpPr>
        <p:spPr>
          <a:xfrm>
            <a:off x="5466206" y="1068150"/>
            <a:ext cx="2608001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Seja famoso no seu bairro.</a:t>
            </a:r>
            <a:br>
              <a:rPr lang="pt-BR" sz="1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pt-BR" sz="12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Anúncios focados somente no público mais propenso a comprar de você: as pessoas a sua volta. 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5"/>
          <p:cNvSpPr txBox="1"/>
          <p:nvPr/>
        </p:nvSpPr>
        <p:spPr>
          <a:xfrm>
            <a:off x="5466206" y="2968618"/>
            <a:ext cx="321028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Domine o topo da pesquisa do Google</a:t>
            </a:r>
            <a:r>
              <a:rPr lang="pt-BR" sz="1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br>
              <a:rPr lang="pt-BR" sz="1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pt-BR" sz="12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Seja o médico que está sempre no tipo da pesquisa do Google na sua cidade.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212;p11">
            <a:extLst>
              <a:ext uri="{FF2B5EF4-FFF2-40B4-BE49-F238E27FC236}">
                <a16:creationId xmlns:a16="http://schemas.microsoft.com/office/drawing/2014/main" id="{1281999F-C831-6642-A7BD-96400035F0E5}"/>
              </a:ext>
            </a:extLst>
          </p:cNvPr>
          <p:cNvSpPr txBox="1"/>
          <p:nvPr/>
        </p:nvSpPr>
        <p:spPr>
          <a:xfrm>
            <a:off x="7578436" y="0"/>
            <a:ext cx="1565564" cy="47102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000" b="1" i="0" u="none" strike="noStrike" cap="none" dirty="0">
                <a:solidFill>
                  <a:srgbClr val="035E7E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EXEMPLO</a:t>
            </a:r>
            <a:endParaRPr sz="2000" b="1" dirty="0">
              <a:solidFill>
                <a:srgbClr val="035E7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250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0"/>
      <p:bldP spid="140" grpId="0"/>
      <p:bldP spid="141" grpId="0"/>
      <p:bldP spid="143" grpId="0"/>
      <p:bldP spid="144" grpId="0"/>
      <p:bldP spid="14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Padrão do plano de fundo&#10;&#10;Descrição gerada automaticamente">
            <a:extLst>
              <a:ext uri="{FF2B5EF4-FFF2-40B4-BE49-F238E27FC236}">
                <a16:creationId xmlns:a16="http://schemas.microsoft.com/office/drawing/2014/main" id="{49E93089-688D-31A1-1E8A-93FD2EC8C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1" name="Google Shape;131;p4"/>
          <p:cNvSpPr txBox="1"/>
          <p:nvPr/>
        </p:nvSpPr>
        <p:spPr>
          <a:xfrm>
            <a:off x="1089333" y="1398435"/>
            <a:ext cx="5112088" cy="2022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300" b="1" dirty="0">
                <a:solidFill>
                  <a:schemeClr val="lt1"/>
                </a:solidFill>
                <a:latin typeface="Montserrat Light" pitchFamily="2" charset="0"/>
                <a:cs typeface="Montserrat ExtraBold"/>
                <a:sym typeface="Montserrat ExtraBold"/>
              </a:rPr>
              <a:t>SÓ O DONO DO NEGÓCIO SABE </a:t>
            </a:r>
            <a:r>
              <a:rPr lang="pt-BR" sz="3300" b="1" dirty="0">
                <a:solidFill>
                  <a:schemeClr val="lt1"/>
                </a:solidFill>
                <a:latin typeface="Montserrat ExtraBold"/>
                <a:cs typeface="Montserrat ExtraBold"/>
                <a:sym typeface="Montserrat ExtraBold"/>
              </a:rPr>
              <a:t>ONDE O CALO APERTA...</a:t>
            </a:r>
            <a:endParaRPr sz="3300" dirty="0"/>
          </a:p>
        </p:txBody>
      </p:sp>
      <p:sp>
        <p:nvSpPr>
          <p:cNvPr id="2" name="Google Shape;146;p5">
            <a:extLst>
              <a:ext uri="{FF2B5EF4-FFF2-40B4-BE49-F238E27FC236}">
                <a16:creationId xmlns:a16="http://schemas.microsoft.com/office/drawing/2014/main" id="{71B600B2-DF72-0C6F-5506-E1068D6B487B}"/>
              </a:ext>
            </a:extLst>
          </p:cNvPr>
          <p:cNvSpPr txBox="1"/>
          <p:nvPr/>
        </p:nvSpPr>
        <p:spPr>
          <a:xfrm>
            <a:off x="6435523" y="228816"/>
            <a:ext cx="2564098" cy="432576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12700" algn="ctr">
              <a:lnSpc>
                <a:spcPct val="117000"/>
              </a:lnSpc>
              <a:buSzPts val="1000"/>
            </a:pPr>
            <a:r>
              <a:rPr lang="pt-BR" sz="100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Aqui você vai dizer que por mais que tenha pesquisado anúncios e pensado em estratégias, somente o dono do negócio </a:t>
            </a: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pode te dizer quais são as dores dele. </a:t>
            </a:r>
          </a:p>
          <a:p>
            <a:pPr marR="12700" algn="ctr">
              <a:lnSpc>
                <a:spcPct val="117000"/>
              </a:lnSpc>
              <a:buSzPts val="1000"/>
            </a:pPr>
            <a:endParaRPr lang="pt-BR" sz="1000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R="12700">
              <a:lnSpc>
                <a:spcPct val="117000"/>
              </a:lnSpc>
              <a:buSzPts val="1000"/>
            </a:pP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Faça perguntas como:</a:t>
            </a:r>
          </a:p>
          <a:p>
            <a:pPr marL="171450" marR="12700" indent="-171450">
              <a:lnSpc>
                <a:spcPct val="117000"/>
              </a:lnSpc>
              <a:buSzPts val="1000"/>
              <a:buFontTx/>
              <a:buChar char="-"/>
            </a:pP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Qual é a sua maior dificuldade para atrair clientes?</a:t>
            </a:r>
          </a:p>
          <a:p>
            <a:pPr marL="171450" marR="12700" indent="-171450">
              <a:lnSpc>
                <a:spcPct val="117000"/>
              </a:lnSpc>
              <a:buSzPts val="1000"/>
              <a:buFontTx/>
              <a:buChar char="-"/>
            </a:pP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Já anunciou online? Teve resultados? (se não anunciou pergunte o porquê)</a:t>
            </a:r>
          </a:p>
          <a:p>
            <a:pPr marL="171450" marR="12700" indent="-171450">
              <a:lnSpc>
                <a:spcPct val="117000"/>
              </a:lnSpc>
              <a:buSzPts val="1000"/>
              <a:buFontTx/>
              <a:buChar char="-"/>
            </a:pP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Hoje qual é sua grande dor em relação a marketing e divulgação.</a:t>
            </a:r>
          </a:p>
          <a:p>
            <a:pPr marL="171450" marR="12700" indent="-171450">
              <a:lnSpc>
                <a:spcPct val="117000"/>
              </a:lnSpc>
              <a:buSzPts val="1000"/>
              <a:buFontTx/>
              <a:buChar char="-"/>
            </a:pP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Você está satisfeito com seus resultados atuais?</a:t>
            </a:r>
          </a:p>
          <a:p>
            <a:pPr marL="171450" marR="12700" indent="-171450">
              <a:lnSpc>
                <a:spcPct val="117000"/>
              </a:lnSpc>
              <a:buSzPts val="1000"/>
              <a:buFontTx/>
              <a:buChar char="-"/>
            </a:pP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Quais são suas maiores dificuldades?</a:t>
            </a:r>
          </a:p>
          <a:p>
            <a:pPr marL="171450" marR="12700" indent="-171450">
              <a:lnSpc>
                <a:spcPct val="117000"/>
              </a:lnSpc>
              <a:buSzPts val="1000"/>
              <a:buFontTx/>
              <a:buChar char="-"/>
            </a:pP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Qual o efeito do [INSATISFAÇÕES/DIFICULDADES QUE ELE TE CONTAR] no seu negócio?</a:t>
            </a:r>
          </a:p>
          <a:p>
            <a:pPr marR="12700" algn="ctr">
              <a:lnSpc>
                <a:spcPct val="117000"/>
              </a:lnSpc>
              <a:buSzPts val="1000"/>
            </a:pPr>
            <a:endParaRPr lang="pt-BR" sz="1000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R="12700" algn="ctr">
              <a:lnSpc>
                <a:spcPct val="117000"/>
              </a:lnSpc>
              <a:buSzPts val="1000"/>
            </a:pPr>
            <a:r>
              <a:rPr lang="pt-BR" sz="1000" b="1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ESCUTE, ESCUTE E ESCUTE MAIS. </a:t>
            </a:r>
          </a:p>
        </p:txBody>
      </p:sp>
    </p:spTree>
    <p:extLst>
      <p:ext uri="{BB962C8B-B14F-4D97-AF65-F5344CB8AC3E}">
        <p14:creationId xmlns:p14="http://schemas.microsoft.com/office/powerpoint/2010/main" val="1431875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Padrão do plano de fundo&#10;&#10;Descrição gerada automaticamente">
            <a:extLst>
              <a:ext uri="{FF2B5EF4-FFF2-40B4-BE49-F238E27FC236}">
                <a16:creationId xmlns:a16="http://schemas.microsoft.com/office/drawing/2014/main" id="{B1F6EEFE-3F22-3ED0-47B6-E82A4E74D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90" name="Google Shape;190;p9"/>
          <p:cNvSpPr txBox="1"/>
          <p:nvPr/>
        </p:nvSpPr>
        <p:spPr>
          <a:xfrm>
            <a:off x="501548" y="2031928"/>
            <a:ext cx="8140904" cy="102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i="0" u="none" strike="noStrike" cap="none" dirty="0">
                <a:solidFill>
                  <a:schemeClr val="lt1"/>
                </a:solidFill>
                <a:latin typeface="Montserrat Light" pitchFamily="2" charset="0"/>
                <a:ea typeface="Montserrat ExtraBold"/>
                <a:cs typeface="Montserrat ExtraBold"/>
                <a:sym typeface="Montserrat ExtraBold"/>
              </a:rPr>
              <a:t>PORQUE VOCÊ </a:t>
            </a:r>
            <a:r>
              <a:rPr lang="pt-BR" sz="2800" b="1" i="0" u="none" strike="noStrike" cap="none" dirty="0">
                <a:solidFill>
                  <a:schemeClr val="bg1"/>
                </a:solidFill>
                <a:latin typeface="Montserrat Light" pitchFamily="2" charset="0"/>
                <a:ea typeface="Montserrat ExtraBold"/>
                <a:cs typeface="Montserrat ExtraBold"/>
                <a:sym typeface="Montserrat ExtraBold"/>
              </a:rPr>
              <a:t>DEVERIA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i="0" u="none" strike="noStrike" cap="none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ME CONTRATAR:</a:t>
            </a:r>
            <a:endParaRPr sz="1600" dirty="0">
              <a:solidFill>
                <a:schemeClr val="bg1"/>
              </a:solidFill>
            </a:endParaRPr>
          </a:p>
        </p:txBody>
      </p:sp>
      <p:sp>
        <p:nvSpPr>
          <p:cNvPr id="193" name="Google Shape;193;p9"/>
          <p:cNvSpPr txBox="1"/>
          <p:nvPr/>
        </p:nvSpPr>
        <p:spPr>
          <a:xfrm>
            <a:off x="130730" y="118139"/>
            <a:ext cx="3266194" cy="724784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2700" lvl="0" indent="0" algn="ctr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Explique PORQUE voc</a:t>
            </a:r>
            <a:r>
              <a:rPr lang="pt-BR" sz="10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ê consegue resolver os problemas, insatisfações, dificuldades e desafios que ele te falou depois das perguntas.  </a:t>
            </a:r>
            <a:endParaRPr sz="1000" b="0" i="0" u="none" strike="noStrike" cap="none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595959"/>
    </a:dk2>
    <a:lt2>
      <a:srgbClr val="EEEEEE"/>
    </a:lt2>
    <a:accent1>
      <a:srgbClr val="4285F4"/>
    </a:accent1>
    <a:accent2>
      <a:srgbClr val="212121"/>
    </a:accent2>
    <a:accent3>
      <a:srgbClr val="78909C"/>
    </a:accent3>
    <a:accent4>
      <a:srgbClr val="FFAB40"/>
    </a:accent4>
    <a:accent5>
      <a:srgbClr val="0097A7"/>
    </a:accent5>
    <a:accent6>
      <a:srgbClr val="EEFF41"/>
    </a:accent6>
    <a:hlink>
      <a:srgbClr val="0097A7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1922</TotalTime>
  <Words>972</Words>
  <Application>Microsoft Macintosh PowerPoint</Application>
  <PresentationFormat>On-screen Show (16:9)</PresentationFormat>
  <Paragraphs>105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Poppins Light</vt:lpstr>
      <vt:lpstr>Poppins</vt:lpstr>
      <vt:lpstr>Montserrat Light</vt:lpstr>
      <vt:lpstr>Montserrat ExtraBold</vt:lpstr>
      <vt:lpstr>Arial</vt:lpstr>
      <vt:lpstr>Montserrat</vt:lpstr>
      <vt:lpstr>Montserrat SemiBold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Maiara Silveira</dc:creator>
  <cp:lastModifiedBy>Pedro Sobral</cp:lastModifiedBy>
  <cp:revision>29</cp:revision>
  <dcterms:modified xsi:type="dcterms:W3CDTF">2023-05-02T17:00:30Z</dcterms:modified>
</cp:coreProperties>
</file>